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54"/>
  </p:notesMasterIdLst>
  <p:handoutMasterIdLst>
    <p:handoutMasterId r:id="rId55"/>
  </p:handoutMasterIdLst>
  <p:sldIdLst>
    <p:sldId id="275" r:id="rId5"/>
    <p:sldId id="277" r:id="rId6"/>
    <p:sldId id="278" r:id="rId7"/>
    <p:sldId id="279" r:id="rId8"/>
    <p:sldId id="280" r:id="rId9"/>
    <p:sldId id="281" r:id="rId10"/>
    <p:sldId id="282" r:id="rId11"/>
    <p:sldId id="283" r:id="rId12"/>
    <p:sldId id="284" r:id="rId13"/>
    <p:sldId id="285" r:id="rId14"/>
    <p:sldId id="286" r:id="rId15"/>
    <p:sldId id="287" r:id="rId16"/>
    <p:sldId id="289" r:id="rId17"/>
    <p:sldId id="290" r:id="rId18"/>
    <p:sldId id="291" r:id="rId19"/>
    <p:sldId id="292" r:id="rId20"/>
    <p:sldId id="296" r:id="rId21"/>
    <p:sldId id="293" r:id="rId22"/>
    <p:sldId id="295" r:id="rId23"/>
    <p:sldId id="297" r:id="rId24"/>
    <p:sldId id="303" r:id="rId25"/>
    <p:sldId id="300" r:id="rId26"/>
    <p:sldId id="301" r:id="rId27"/>
    <p:sldId id="299" r:id="rId28"/>
    <p:sldId id="302" r:id="rId29"/>
    <p:sldId id="294" r:id="rId30"/>
    <p:sldId id="306" r:id="rId31"/>
    <p:sldId id="307" r:id="rId32"/>
    <p:sldId id="308" r:id="rId33"/>
    <p:sldId id="305"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orient="horz" pos="2784" userDrawn="1">
          <p15:clr>
            <a:srgbClr val="A4A3A4"/>
          </p15:clr>
        </p15:guide>
        <p15:guide id="3" orient="horz" pos="576" userDrawn="1">
          <p15:clr>
            <a:srgbClr val="A4A3A4"/>
          </p15:clr>
        </p15:guide>
        <p15:guide id="4" pos="31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CCFFCC"/>
    <a:srgbClr val="1B4935"/>
    <a:srgbClr val="F38571"/>
    <a:srgbClr val="EA4D8C"/>
    <a:srgbClr val="1A305C"/>
    <a:srgbClr val="3F765F"/>
    <a:srgbClr val="367058"/>
    <a:srgbClr val="679B9B"/>
    <a:srgbClr val="2565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90" autoAdjust="0"/>
    <p:restoredTop sz="51684" autoAdjust="0"/>
  </p:normalViewPr>
  <p:slideViewPr>
    <p:cSldViewPr snapToGrid="0" showGuides="1">
      <p:cViewPr varScale="1">
        <p:scale>
          <a:sx n="49" d="100"/>
          <a:sy n="49" d="100"/>
        </p:scale>
        <p:origin x="3738" y="54"/>
      </p:cViewPr>
      <p:guideLst>
        <p:guide orient="horz" pos="2088"/>
        <p:guide orient="horz" pos="2784"/>
        <p:guide orient="horz" pos="576"/>
        <p:guide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00"/>
    </p:cViewPr>
  </p:sorterViewPr>
  <p:notesViewPr>
    <p:cSldViewPr snapToGrid="0">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51015-12CA-4649-B47F-D3EB5E1095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111F2F-D8BA-4A13-91FC-3878C75727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668B7C-E4CD-4872-B084-44133F808FCE}" type="datetimeFigureOut">
              <a:rPr lang="en-US" smtClean="0"/>
              <a:t>11/12/2020</a:t>
            </a:fld>
            <a:endParaRPr lang="en-US" dirty="0"/>
          </a:p>
        </p:txBody>
      </p:sp>
      <p:sp>
        <p:nvSpPr>
          <p:cNvPr id="4" name="Footer Placeholder 3">
            <a:extLst>
              <a:ext uri="{FF2B5EF4-FFF2-40B4-BE49-F238E27FC236}">
                <a16:creationId xmlns:a16="http://schemas.microsoft.com/office/drawing/2014/main" id="{F38FD67D-A60A-4914-89F3-9FC43EF547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51642D8-EDCF-4A15-A29F-1B065ECC2E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7E8E42-E7C5-4B24-8575-74A765CA0AB6}" type="slidenum">
              <a:rPr lang="en-US" smtClean="0"/>
              <a:t>‹#›</a:t>
            </a:fld>
            <a:endParaRPr lang="en-US" dirty="0"/>
          </a:p>
        </p:txBody>
      </p:sp>
    </p:spTree>
    <p:extLst>
      <p:ext uri="{BB962C8B-B14F-4D97-AF65-F5344CB8AC3E}">
        <p14:creationId xmlns:p14="http://schemas.microsoft.com/office/powerpoint/2010/main" val="2295330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3D5BD-E30B-48AB-B24F-3878C333D518}" type="datetimeFigureOut">
              <a:rPr lang="en-US" smtClean="0"/>
              <a:t>11/12/2020</a:t>
            </a:fld>
            <a:endParaRPr lang="en-US" dirty="0"/>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1A707-0A4C-444E-BBAC-8F56E4534DF7}" type="slidenum">
              <a:rPr lang="en-US" smtClean="0"/>
              <a:t>‹#›</a:t>
            </a:fld>
            <a:endParaRPr lang="en-US" dirty="0"/>
          </a:p>
        </p:txBody>
      </p:sp>
    </p:spTree>
    <p:extLst>
      <p:ext uri="{BB962C8B-B14F-4D97-AF65-F5344CB8AC3E}">
        <p14:creationId xmlns:p14="http://schemas.microsoft.com/office/powerpoint/2010/main" val="1520295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depicts</a:t>
            </a:r>
            <a:r>
              <a:rPr lang="en-US" baseline="0" dirty="0"/>
              <a:t> all the banks which comes under Indian Banking structure.</a:t>
            </a:r>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16</a:t>
            </a:fld>
            <a:endParaRPr lang="en-US" dirty="0"/>
          </a:p>
        </p:txBody>
      </p:sp>
    </p:spTree>
    <p:extLst>
      <p:ext uri="{BB962C8B-B14F-4D97-AF65-F5344CB8AC3E}">
        <p14:creationId xmlns:p14="http://schemas.microsoft.com/office/powerpoint/2010/main" val="676439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29</a:t>
            </a:fld>
            <a:endParaRPr lang="en-US" dirty="0"/>
          </a:p>
        </p:txBody>
      </p:sp>
    </p:spTree>
    <p:extLst>
      <p:ext uri="{BB962C8B-B14F-4D97-AF65-F5344CB8AC3E}">
        <p14:creationId xmlns:p14="http://schemas.microsoft.com/office/powerpoint/2010/main" val="204424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Reserve Bank of India Act, 1939 </a:t>
            </a:r>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17</a:t>
            </a:fld>
            <a:endParaRPr lang="en-US" dirty="0"/>
          </a:p>
        </p:txBody>
      </p:sp>
    </p:spTree>
    <p:extLst>
      <p:ext uri="{BB962C8B-B14F-4D97-AF65-F5344CB8AC3E}">
        <p14:creationId xmlns:p14="http://schemas.microsoft.com/office/powerpoint/2010/main" val="234868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basis</a:t>
            </a:r>
            <a:r>
              <a:rPr lang="en-US" baseline="0" dirty="0"/>
              <a:t> of </a:t>
            </a:r>
            <a:r>
              <a:rPr lang="en-US" dirty="0"/>
              <a:t>Reserve Bank of India Act, 1939 </a:t>
            </a:r>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19</a:t>
            </a:fld>
            <a:endParaRPr lang="en-US" dirty="0"/>
          </a:p>
        </p:txBody>
      </p:sp>
    </p:spTree>
    <p:extLst>
      <p:ext uri="{BB962C8B-B14F-4D97-AF65-F5344CB8AC3E}">
        <p14:creationId xmlns:p14="http://schemas.microsoft.com/office/powerpoint/2010/main" val="391291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Scheduled Banks of India ; Type</a:t>
            </a:r>
            <a:r>
              <a:rPr lang="en-IN" baseline="0" dirty="0"/>
              <a:t>s of scheduled BOI ; 2</a:t>
            </a:r>
            <a:r>
              <a:rPr lang="en-IN" baseline="30000" dirty="0"/>
              <a:t>nd</a:t>
            </a:r>
            <a:r>
              <a:rPr lang="en-IN" baseline="0" dirty="0"/>
              <a:t> Schedule under RBI act</a:t>
            </a:r>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20</a:t>
            </a:fld>
            <a:endParaRPr lang="en-US" dirty="0"/>
          </a:p>
        </p:txBody>
      </p:sp>
    </p:spTree>
    <p:extLst>
      <p:ext uri="{BB962C8B-B14F-4D97-AF65-F5344CB8AC3E}">
        <p14:creationId xmlns:p14="http://schemas.microsoft.com/office/powerpoint/2010/main" val="353973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a:t>
            </a:r>
            <a:r>
              <a:rPr lang="en-IN" b="1" dirty="0"/>
              <a:t>Reserve</a:t>
            </a:r>
            <a:r>
              <a:rPr lang="en-IN" b="1" baseline="0" dirty="0"/>
              <a:t> Bank of India</a:t>
            </a:r>
            <a:r>
              <a:rPr lang="en-IN" baseline="0" dirty="0"/>
              <a:t>? ; &amp; its characteristics</a:t>
            </a:r>
          </a:p>
          <a:p>
            <a:r>
              <a:rPr lang="en-IN" b="1" baseline="0" dirty="0"/>
              <a:t>BRBNMPL :-  1. </a:t>
            </a:r>
            <a:r>
              <a:rPr lang="en-IN" b="0" baseline="0" dirty="0"/>
              <a:t>Bhartiya Reserve Bank Note </a:t>
            </a:r>
            <a:r>
              <a:rPr lang="en-IN" b="0" baseline="0" dirty="0" err="1"/>
              <a:t>Mudran</a:t>
            </a:r>
            <a:r>
              <a:rPr lang="en-IN" b="0" baseline="0" dirty="0"/>
              <a:t> Private Limited</a:t>
            </a:r>
            <a:br>
              <a:rPr lang="en-IN" baseline="0" dirty="0"/>
            </a:br>
            <a:r>
              <a:rPr lang="en-IN" baseline="0" dirty="0"/>
              <a:t>                       </a:t>
            </a:r>
            <a:r>
              <a:rPr lang="en-IN" b="1" baseline="0" dirty="0"/>
              <a:t>2. </a:t>
            </a:r>
            <a:r>
              <a:rPr lang="en-IN" baseline="0" dirty="0"/>
              <a:t>Established by RBI as the </a:t>
            </a:r>
            <a:r>
              <a:rPr lang="en-IN" b="1" baseline="0" dirty="0"/>
              <a:t>WOS</a:t>
            </a:r>
            <a:r>
              <a:rPr lang="en-IN" b="0" baseline="0" dirty="0"/>
              <a:t>(Wholly owned subsidiary)			</a:t>
            </a:r>
            <a:r>
              <a:rPr lang="en-IN" b="1" baseline="0" dirty="0"/>
              <a:t>WOS :- </a:t>
            </a:r>
            <a:r>
              <a:rPr lang="en-IN" b="0" baseline="0" dirty="0"/>
              <a:t>It means that for a particular company, it’s common stake is completely owned by single Parent company. </a:t>
            </a:r>
          </a:p>
          <a:p>
            <a:endParaRPr lang="en-IN" b="0" baseline="0" dirty="0"/>
          </a:p>
          <a:p>
            <a:r>
              <a:rPr lang="en-IN" b="0" baseline="0" dirty="0"/>
              <a:t>What is the </a:t>
            </a:r>
            <a:r>
              <a:rPr lang="en-IN" b="1" baseline="0" dirty="0"/>
              <a:t>purpose </a:t>
            </a:r>
            <a:r>
              <a:rPr lang="en-IN" b="0" baseline="0" dirty="0"/>
              <a:t>of </a:t>
            </a:r>
            <a:r>
              <a:rPr lang="en-IN" b="1" baseline="0" dirty="0"/>
              <a:t> BRBNMPL? </a:t>
            </a:r>
            <a:br>
              <a:rPr lang="en-IN" b="0" baseline="0" dirty="0"/>
            </a:br>
            <a:r>
              <a:rPr lang="en-IN" b="0" baseline="0" dirty="0"/>
              <a:t> </a:t>
            </a:r>
            <a:r>
              <a:rPr lang="en-IN" b="0" baseline="0" dirty="0">
                <a:sym typeface="Wingdings" panose="05000000000000000000" pitchFamily="2" charset="2"/>
              </a:rPr>
              <a:t> For the production </a:t>
            </a:r>
            <a:r>
              <a:rPr lang="en-IN" b="0" baseline="0">
                <a:sym typeface="Wingdings" panose="05000000000000000000" pitchFamily="2" charset="2"/>
              </a:rPr>
              <a:t>of bank notes in India.</a:t>
            </a:r>
            <a:endParaRPr lang="en-IN" b="0" baseline="0" dirty="0"/>
          </a:p>
          <a:p>
            <a:r>
              <a:rPr lang="en-IN" b="0" baseline="0" dirty="0"/>
              <a:t>	 </a:t>
            </a:r>
            <a:r>
              <a:rPr lang="en-IN" baseline="0" dirty="0"/>
              <a:t> </a:t>
            </a:r>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22</a:t>
            </a:fld>
            <a:endParaRPr lang="en-US" dirty="0"/>
          </a:p>
        </p:txBody>
      </p:sp>
    </p:spTree>
    <p:extLst>
      <p:ext uri="{BB962C8B-B14F-4D97-AF65-F5344CB8AC3E}">
        <p14:creationId xmlns:p14="http://schemas.microsoft.com/office/powerpoint/2010/main" val="3911255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What are </a:t>
            </a:r>
            <a:r>
              <a:rPr lang="en-IN" sz="1200" b="1" dirty="0"/>
              <a:t>Public Sector Banks? &amp;</a:t>
            </a:r>
            <a:r>
              <a:rPr lang="en-IN" sz="1200" b="1" baseline="0" dirty="0"/>
              <a:t> its characteristics </a:t>
            </a:r>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23</a:t>
            </a:fld>
            <a:endParaRPr lang="en-US" dirty="0"/>
          </a:p>
        </p:txBody>
      </p:sp>
    </p:spTree>
    <p:extLst>
      <p:ext uri="{BB962C8B-B14F-4D97-AF65-F5344CB8AC3E}">
        <p14:creationId xmlns:p14="http://schemas.microsoft.com/office/powerpoint/2010/main" val="2297238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SBI &amp; its associates group</a:t>
            </a:r>
            <a:r>
              <a:rPr lang="en-IN" b="1" baseline="0" dirty="0"/>
              <a:t> </a:t>
            </a:r>
            <a:r>
              <a:rPr lang="en-IN" baseline="0" dirty="0"/>
              <a:t>; &amp; its characteristics </a:t>
            </a:r>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24</a:t>
            </a:fld>
            <a:endParaRPr lang="en-US" dirty="0"/>
          </a:p>
        </p:txBody>
      </p:sp>
    </p:spTree>
    <p:extLst>
      <p:ext uri="{BB962C8B-B14F-4D97-AF65-F5344CB8AC3E}">
        <p14:creationId xmlns:p14="http://schemas.microsoft.com/office/powerpoint/2010/main" val="4258934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a:t>What are </a:t>
            </a:r>
            <a:r>
              <a:rPr lang="en-IN" sz="1200" b="1" dirty="0"/>
              <a:t>Private</a:t>
            </a:r>
            <a:r>
              <a:rPr lang="en-IN" sz="1200" b="1" baseline="0" dirty="0"/>
              <a:t> </a:t>
            </a:r>
            <a:r>
              <a:rPr lang="en-IN" sz="1200" b="1" dirty="0"/>
              <a:t>Sector Banks? &amp;</a:t>
            </a:r>
            <a:r>
              <a:rPr lang="en-IN" sz="1200" b="1" baseline="0" dirty="0"/>
              <a:t> its characteristics </a:t>
            </a:r>
            <a:endParaRPr lang="en-IN" dirty="0"/>
          </a:p>
          <a:p>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25</a:t>
            </a:fld>
            <a:endParaRPr lang="en-US" dirty="0"/>
          </a:p>
        </p:txBody>
      </p:sp>
    </p:spTree>
    <p:extLst>
      <p:ext uri="{BB962C8B-B14F-4D97-AF65-F5344CB8AC3E}">
        <p14:creationId xmlns:p14="http://schemas.microsoft.com/office/powerpoint/2010/main" val="210335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481A707-0A4C-444E-BBAC-8F56E4534DF7}" type="slidenum">
              <a:rPr lang="en-US" smtClean="0"/>
              <a:t>26</a:t>
            </a:fld>
            <a:endParaRPr lang="en-US" dirty="0"/>
          </a:p>
        </p:txBody>
      </p:sp>
    </p:spTree>
    <p:extLst>
      <p:ext uri="{BB962C8B-B14F-4D97-AF65-F5344CB8AC3E}">
        <p14:creationId xmlns:p14="http://schemas.microsoft.com/office/powerpoint/2010/main" val="246660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D023C27-C474-480F-BC7F-9C1AAFCAD96E}"/>
              </a:ext>
            </a:extLst>
          </p:cNvPr>
          <p:cNvSpPr>
            <a:spLocks noGrp="1"/>
          </p:cNvSpPr>
          <p:nvPr>
            <p:ph type="pic" sz="quarter" idx="15"/>
          </p:nvPr>
        </p:nvSpPr>
        <p:spPr>
          <a:xfrm>
            <a:off x="0" y="0"/>
            <a:ext cx="10058400" cy="3319272"/>
          </a:xfrm>
        </p:spPr>
        <p:txBody>
          <a:bodyPr/>
          <a:lstStyle/>
          <a:p>
            <a:r>
              <a:rPr lang="en-US" dirty="0"/>
              <a:t>Click icon to add picture</a:t>
            </a:r>
          </a:p>
        </p:txBody>
      </p:sp>
      <p:sp>
        <p:nvSpPr>
          <p:cNvPr id="3" name="Rectangle 2">
            <a:extLst>
              <a:ext uri="{FF2B5EF4-FFF2-40B4-BE49-F238E27FC236}">
                <a16:creationId xmlns:a16="http://schemas.microsoft.com/office/drawing/2014/main" id="{A48A0F1A-22FB-45FF-80D6-4FE63A63EE04}"/>
              </a:ext>
            </a:extLst>
          </p:cNvPr>
          <p:cNvSpPr/>
          <p:nvPr userDrawn="1"/>
        </p:nvSpPr>
        <p:spPr>
          <a:xfrm>
            <a:off x="9600" y="3319272"/>
            <a:ext cx="10048800" cy="44504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50000"/>
              </a:lnSpc>
            </a:pPr>
            <a:endParaRPr lang="en-US" dirty="0"/>
          </a:p>
        </p:txBody>
      </p:sp>
      <p:sp>
        <p:nvSpPr>
          <p:cNvPr id="12" name="Content Placeholder 14">
            <a:extLst>
              <a:ext uri="{FF2B5EF4-FFF2-40B4-BE49-F238E27FC236}">
                <a16:creationId xmlns:a16="http://schemas.microsoft.com/office/drawing/2014/main" id="{0D990D0E-21A8-4155-B955-886A21DE1825}"/>
              </a:ext>
            </a:extLst>
          </p:cNvPr>
          <p:cNvSpPr>
            <a:spLocks noGrp="1"/>
          </p:cNvSpPr>
          <p:nvPr>
            <p:ph sz="quarter" idx="13" hasCustomPrompt="1"/>
          </p:nvPr>
        </p:nvSpPr>
        <p:spPr>
          <a:xfrm>
            <a:off x="228600" y="3575304"/>
            <a:ext cx="2893612" cy="404672"/>
          </a:xfrm>
        </p:spPr>
        <p:txBody>
          <a:bodyPr>
            <a:noAutofit/>
          </a:bodyPr>
          <a:lstStyle>
            <a:lvl1pPr marL="0" indent="0">
              <a:buNone/>
              <a:defRPr sz="2400" b="0">
                <a:solidFill>
                  <a:schemeClr val="bg1"/>
                </a:solidFill>
                <a:latin typeface="+mj-lt"/>
              </a:defRPr>
            </a:lvl1pPr>
          </a:lstStyle>
          <a:p>
            <a:pPr lvl="0"/>
            <a:r>
              <a:rPr lang="en-US" noProof="0" dirty="0"/>
              <a:t>Add Title Here</a:t>
            </a:r>
          </a:p>
        </p:txBody>
      </p:sp>
      <p:sp>
        <p:nvSpPr>
          <p:cNvPr id="13" name="Text Placeholder 16">
            <a:extLst>
              <a:ext uri="{FF2B5EF4-FFF2-40B4-BE49-F238E27FC236}">
                <a16:creationId xmlns:a16="http://schemas.microsoft.com/office/drawing/2014/main" id="{E86030C3-0988-4616-B1A6-DC729760D6A1}"/>
              </a:ext>
            </a:extLst>
          </p:cNvPr>
          <p:cNvSpPr>
            <a:spLocks noGrp="1"/>
          </p:cNvSpPr>
          <p:nvPr>
            <p:ph type="body" sz="quarter" idx="14"/>
          </p:nvPr>
        </p:nvSpPr>
        <p:spPr>
          <a:xfrm>
            <a:off x="228600" y="4087368"/>
            <a:ext cx="2893612" cy="3391118"/>
          </a:xfrm>
        </p:spPr>
        <p:txBody>
          <a:bodyPr>
            <a:normAutofit/>
          </a:bodyPr>
          <a:lstStyle>
            <a:lvl1pPr marL="0" indent="0">
              <a:lnSpc>
                <a:spcPct val="150000"/>
              </a:lnSpc>
              <a:spcBef>
                <a:spcPts val="1200"/>
              </a:spcBef>
              <a:buNone/>
              <a:defRPr sz="1100">
                <a:solidFill>
                  <a:schemeClr val="bg1"/>
                </a:solidFill>
                <a:latin typeface="+mn-lt"/>
                <a:cs typeface="Arial" panose="020B0604020202020204" pitchFamily="34" charset="0"/>
              </a:defRPr>
            </a:lvl1pPr>
            <a:lvl2pPr marL="457200" indent="0">
              <a:lnSpc>
                <a:spcPct val="150000"/>
              </a:lnSpc>
              <a:spcBef>
                <a:spcPts val="1200"/>
              </a:spcBef>
              <a:buNone/>
              <a:defRPr sz="1100">
                <a:solidFill>
                  <a:schemeClr val="bg1"/>
                </a:solidFill>
                <a:latin typeface="+mn-lt"/>
                <a:cs typeface="Arial" panose="020B0604020202020204" pitchFamily="34" charset="0"/>
              </a:defRPr>
            </a:lvl2pPr>
            <a:lvl3pPr marL="914400" indent="0">
              <a:lnSpc>
                <a:spcPct val="150000"/>
              </a:lnSpc>
              <a:spcBef>
                <a:spcPts val="1200"/>
              </a:spcBef>
              <a:buNone/>
              <a:defRPr sz="1100">
                <a:solidFill>
                  <a:schemeClr val="bg1"/>
                </a:solidFill>
                <a:latin typeface="+mn-lt"/>
                <a:cs typeface="Arial" panose="020B0604020202020204" pitchFamily="34" charset="0"/>
              </a:defRPr>
            </a:lvl3pPr>
            <a:lvl4pPr marL="1371600" indent="0">
              <a:lnSpc>
                <a:spcPct val="150000"/>
              </a:lnSpc>
              <a:spcBef>
                <a:spcPts val="1200"/>
              </a:spcBef>
              <a:buNone/>
              <a:defRPr sz="1100">
                <a:solidFill>
                  <a:schemeClr val="bg1"/>
                </a:solidFill>
                <a:latin typeface="+mn-lt"/>
                <a:cs typeface="Arial" panose="020B0604020202020204" pitchFamily="34" charset="0"/>
              </a:defRPr>
            </a:lvl4pPr>
            <a:lvl5pPr marL="1828800" indent="0">
              <a:lnSpc>
                <a:spcPct val="150000"/>
              </a:lnSpc>
              <a:spcBef>
                <a:spcPts val="1200"/>
              </a:spcBef>
              <a:buNone/>
              <a:defRPr sz="1100">
                <a:solidFill>
                  <a:schemeClr val="bg1"/>
                </a:solidFill>
                <a:latin typeface="+mn-lt"/>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1">
            <a:extLst>
              <a:ext uri="{FF2B5EF4-FFF2-40B4-BE49-F238E27FC236}">
                <a16:creationId xmlns:a16="http://schemas.microsoft.com/office/drawing/2014/main" id="{B0BD0440-9D47-4C93-95F9-EFC0FCF1C626}"/>
              </a:ext>
            </a:extLst>
          </p:cNvPr>
          <p:cNvSpPr>
            <a:spLocks noGrp="1"/>
          </p:cNvSpPr>
          <p:nvPr>
            <p:ph type="ctrTitle" hasCustomPrompt="1"/>
          </p:nvPr>
        </p:nvSpPr>
        <p:spPr>
          <a:xfrm>
            <a:off x="6925038" y="5183368"/>
            <a:ext cx="2889504" cy="1251856"/>
          </a:xfrm>
        </p:spPr>
        <p:txBody>
          <a:bodyPr vert="horz" anchor="ctr">
            <a:noAutofit/>
          </a:bodyPr>
          <a:lstStyle>
            <a:lvl1pPr algn="ctr">
              <a:lnSpc>
                <a:spcPct val="100000"/>
              </a:lnSpc>
              <a:defRPr sz="4000" b="0">
                <a:solidFill>
                  <a:schemeClr val="bg1"/>
                </a:solidFill>
                <a:latin typeface="+mj-lt"/>
              </a:defRPr>
            </a:lvl1pPr>
          </a:lstStyle>
          <a:p>
            <a:r>
              <a:rPr lang="en-US" noProof="0" dirty="0"/>
              <a:t>EDIT TEXT</a:t>
            </a:r>
          </a:p>
        </p:txBody>
      </p:sp>
      <p:sp>
        <p:nvSpPr>
          <p:cNvPr id="14" name="Subtitle 2">
            <a:extLst>
              <a:ext uri="{FF2B5EF4-FFF2-40B4-BE49-F238E27FC236}">
                <a16:creationId xmlns:a16="http://schemas.microsoft.com/office/drawing/2014/main" id="{D62D81F5-56E3-4D39-96F6-6C09DF4C2835}"/>
              </a:ext>
            </a:extLst>
          </p:cNvPr>
          <p:cNvSpPr>
            <a:spLocks noGrp="1"/>
          </p:cNvSpPr>
          <p:nvPr>
            <p:ph type="subTitle" idx="1" hasCustomPrompt="1"/>
          </p:nvPr>
        </p:nvSpPr>
        <p:spPr>
          <a:xfrm>
            <a:off x="6925038" y="6530864"/>
            <a:ext cx="2889504" cy="453005"/>
          </a:xfrm>
        </p:spPr>
        <p:txBody>
          <a:bodyPr vert="horz">
            <a:normAutofit/>
          </a:bodyPr>
          <a:lstStyle>
            <a:lvl1pPr marL="0" indent="0" algn="ctr">
              <a:lnSpc>
                <a:spcPct val="100000"/>
              </a:lnSpc>
              <a:buNone/>
              <a:defRPr sz="1200" spc="300" baseline="0">
                <a:solidFill>
                  <a:schemeClr val="bg1"/>
                </a:solidFill>
                <a:latin typeface="+mj-lt"/>
                <a:cs typeface="Arial" panose="020B0604020202020204" pitchFamily="34" charset="0"/>
              </a:defRPr>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noProof="0" dirty="0"/>
              <a:t>CLICK TO EDIT TEXT</a:t>
            </a:r>
          </a:p>
        </p:txBody>
      </p:sp>
      <p:sp>
        <p:nvSpPr>
          <p:cNvPr id="16" name="Content Placeholder 14">
            <a:extLst>
              <a:ext uri="{FF2B5EF4-FFF2-40B4-BE49-F238E27FC236}">
                <a16:creationId xmlns:a16="http://schemas.microsoft.com/office/drawing/2014/main" id="{6A973B95-8AB3-4E60-8A20-AB12D6D0E54E}"/>
              </a:ext>
            </a:extLst>
          </p:cNvPr>
          <p:cNvSpPr>
            <a:spLocks noGrp="1"/>
          </p:cNvSpPr>
          <p:nvPr>
            <p:ph sz="quarter" idx="11" hasCustomPrompt="1"/>
          </p:nvPr>
        </p:nvSpPr>
        <p:spPr>
          <a:xfrm>
            <a:off x="3577038" y="3575304"/>
            <a:ext cx="2893612" cy="404672"/>
          </a:xfrm>
        </p:spPr>
        <p:txBody>
          <a:bodyPr>
            <a:noAutofit/>
          </a:bodyPr>
          <a:lstStyle>
            <a:lvl1pPr marL="0" indent="0">
              <a:buNone/>
              <a:defRPr sz="2400" b="0">
                <a:solidFill>
                  <a:schemeClr val="bg1"/>
                </a:solidFill>
                <a:latin typeface="+mj-lt"/>
              </a:defRPr>
            </a:lvl1pPr>
          </a:lstStyle>
          <a:p>
            <a:pPr lvl="0"/>
            <a:r>
              <a:rPr lang="en-US" noProof="0" dirty="0"/>
              <a:t>Add Title Here</a:t>
            </a:r>
          </a:p>
        </p:txBody>
      </p:sp>
      <p:sp>
        <p:nvSpPr>
          <p:cNvPr id="17" name="Text Placeholder 16">
            <a:extLst>
              <a:ext uri="{FF2B5EF4-FFF2-40B4-BE49-F238E27FC236}">
                <a16:creationId xmlns:a16="http://schemas.microsoft.com/office/drawing/2014/main" id="{2569348C-F945-4CEC-9698-686F8ABC8B23}"/>
              </a:ext>
            </a:extLst>
          </p:cNvPr>
          <p:cNvSpPr>
            <a:spLocks noGrp="1"/>
          </p:cNvSpPr>
          <p:nvPr>
            <p:ph type="body" sz="quarter" idx="12"/>
          </p:nvPr>
        </p:nvSpPr>
        <p:spPr>
          <a:xfrm>
            <a:off x="3577038" y="4087368"/>
            <a:ext cx="2893612" cy="1741653"/>
          </a:xfrm>
        </p:spPr>
        <p:txBody>
          <a:bodyPr>
            <a:normAutofit/>
          </a:bodyPr>
          <a:lstStyle>
            <a:lvl1pPr marL="0" indent="0">
              <a:buNone/>
              <a:defRPr sz="1100">
                <a:solidFill>
                  <a:schemeClr val="bg1"/>
                </a:solidFill>
                <a:latin typeface="+mn-lt"/>
                <a:cs typeface="Arial" panose="020B0604020202020204" pitchFamily="34" charset="0"/>
              </a:defRPr>
            </a:lvl1pPr>
            <a:lvl2pPr marL="457200" indent="0">
              <a:buNone/>
              <a:defRPr sz="1100">
                <a:solidFill>
                  <a:schemeClr val="bg1"/>
                </a:solidFill>
                <a:latin typeface="+mn-lt"/>
                <a:cs typeface="Arial" panose="020B0604020202020204" pitchFamily="34" charset="0"/>
              </a:defRPr>
            </a:lvl2pPr>
            <a:lvl3pPr marL="914400" indent="0">
              <a:buNone/>
              <a:defRPr sz="1100">
                <a:solidFill>
                  <a:schemeClr val="bg1"/>
                </a:solidFill>
                <a:latin typeface="+mn-lt"/>
                <a:cs typeface="Arial" panose="020B0604020202020204" pitchFamily="34" charset="0"/>
              </a:defRPr>
            </a:lvl3pPr>
            <a:lvl4pPr marL="1371600" indent="0">
              <a:buNone/>
              <a:defRPr sz="1100">
                <a:solidFill>
                  <a:schemeClr val="bg1"/>
                </a:solidFill>
                <a:latin typeface="+mn-lt"/>
                <a:cs typeface="Arial" panose="020B0604020202020204" pitchFamily="34" charset="0"/>
              </a:defRPr>
            </a:lvl4pPr>
            <a:lvl5pPr marL="1828800" indent="0">
              <a:buNone/>
              <a:defRPr sz="1100">
                <a:solidFill>
                  <a:schemeClr val="bg1"/>
                </a:solidFill>
                <a:latin typeface="+mn-lt"/>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99140190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D023C27-C474-480F-BC7F-9C1AAFCAD96E}"/>
              </a:ext>
            </a:extLst>
          </p:cNvPr>
          <p:cNvSpPr>
            <a:spLocks noGrp="1"/>
          </p:cNvSpPr>
          <p:nvPr>
            <p:ph type="pic" sz="quarter" idx="15"/>
          </p:nvPr>
        </p:nvSpPr>
        <p:spPr>
          <a:xfrm>
            <a:off x="3352801" y="0"/>
            <a:ext cx="6705600" cy="4419600"/>
          </a:xfrm>
        </p:spPr>
        <p:txBody>
          <a:bodyPr/>
          <a:lstStyle/>
          <a:p>
            <a:r>
              <a:rPr lang="en-US" dirty="0"/>
              <a:t>Click icon to add picture</a:t>
            </a:r>
          </a:p>
        </p:txBody>
      </p:sp>
      <p:sp>
        <p:nvSpPr>
          <p:cNvPr id="3" name="Rectangle 2">
            <a:extLst>
              <a:ext uri="{FF2B5EF4-FFF2-40B4-BE49-F238E27FC236}">
                <a16:creationId xmlns:a16="http://schemas.microsoft.com/office/drawing/2014/main" id="{A48A0F1A-22FB-45FF-80D6-4FE63A63EE04}"/>
              </a:ext>
            </a:extLst>
          </p:cNvPr>
          <p:cNvSpPr/>
          <p:nvPr userDrawn="1"/>
        </p:nvSpPr>
        <p:spPr>
          <a:xfrm>
            <a:off x="9600" y="0"/>
            <a:ext cx="3343200" cy="7769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50000"/>
              </a:lnSpc>
            </a:pPr>
            <a:endParaRPr lang="en-US" dirty="0"/>
          </a:p>
        </p:txBody>
      </p:sp>
      <p:sp>
        <p:nvSpPr>
          <p:cNvPr id="2" name="Title 1">
            <a:extLst>
              <a:ext uri="{FF2B5EF4-FFF2-40B4-BE49-F238E27FC236}">
                <a16:creationId xmlns:a16="http://schemas.microsoft.com/office/drawing/2014/main" id="{DF01E5D2-6D16-41B9-8D95-C3831084A574}"/>
              </a:ext>
            </a:extLst>
          </p:cNvPr>
          <p:cNvSpPr>
            <a:spLocks noGrp="1"/>
          </p:cNvSpPr>
          <p:nvPr>
            <p:ph type="ctrTitle" hasCustomPrompt="1"/>
          </p:nvPr>
        </p:nvSpPr>
        <p:spPr>
          <a:xfrm>
            <a:off x="6925038" y="5183368"/>
            <a:ext cx="2889504" cy="1251856"/>
          </a:xfrm>
        </p:spPr>
        <p:txBody>
          <a:bodyPr vert="horz" anchor="ctr">
            <a:noAutofit/>
          </a:bodyPr>
          <a:lstStyle>
            <a:lvl1pPr algn="ctr">
              <a:lnSpc>
                <a:spcPct val="100000"/>
              </a:lnSpc>
              <a:defRPr sz="4000" b="0">
                <a:solidFill>
                  <a:schemeClr val="tx2"/>
                </a:solidFill>
                <a:latin typeface="+mj-lt"/>
              </a:defRPr>
            </a:lvl1pPr>
          </a:lstStyle>
          <a:p>
            <a:r>
              <a:rPr lang="en-US" noProof="0" dirty="0"/>
              <a:t>EDIT TEXT</a:t>
            </a:r>
          </a:p>
        </p:txBody>
      </p:sp>
      <p:sp>
        <p:nvSpPr>
          <p:cNvPr id="18" name="Subtitle 2">
            <a:extLst>
              <a:ext uri="{FF2B5EF4-FFF2-40B4-BE49-F238E27FC236}">
                <a16:creationId xmlns:a16="http://schemas.microsoft.com/office/drawing/2014/main" id="{C1E1772A-8C1A-43F8-A297-A2A1C4961A78}"/>
              </a:ext>
            </a:extLst>
          </p:cNvPr>
          <p:cNvSpPr>
            <a:spLocks noGrp="1"/>
          </p:cNvSpPr>
          <p:nvPr>
            <p:ph type="subTitle" idx="1" hasCustomPrompt="1"/>
          </p:nvPr>
        </p:nvSpPr>
        <p:spPr>
          <a:xfrm>
            <a:off x="6925038" y="6530864"/>
            <a:ext cx="2889504" cy="453005"/>
          </a:xfrm>
        </p:spPr>
        <p:txBody>
          <a:bodyPr vert="horz">
            <a:normAutofit/>
          </a:bodyPr>
          <a:lstStyle>
            <a:lvl1pPr marL="0" indent="0" algn="ctr">
              <a:lnSpc>
                <a:spcPct val="100000"/>
              </a:lnSpc>
              <a:buNone/>
              <a:defRPr sz="1200" spc="300" baseline="0">
                <a:solidFill>
                  <a:schemeClr val="tx2"/>
                </a:solidFill>
                <a:latin typeface="+mj-lt"/>
                <a:cs typeface="Arial" panose="020B0604020202020204" pitchFamily="34" charset="0"/>
              </a:defRPr>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noProof="0" dirty="0"/>
              <a:t>CLICK TO EDIT TEXT</a:t>
            </a:r>
          </a:p>
        </p:txBody>
      </p:sp>
      <p:sp>
        <p:nvSpPr>
          <p:cNvPr id="15" name="Rectangle 14">
            <a:extLst>
              <a:ext uri="{FF2B5EF4-FFF2-40B4-BE49-F238E27FC236}">
                <a16:creationId xmlns:a16="http://schemas.microsoft.com/office/drawing/2014/main" id="{97492751-E9EF-463C-8C1E-1AA3A9B1D816}"/>
              </a:ext>
            </a:extLst>
          </p:cNvPr>
          <p:cNvSpPr/>
          <p:nvPr userDrawn="1"/>
        </p:nvSpPr>
        <p:spPr>
          <a:xfrm>
            <a:off x="3355200" y="3886200"/>
            <a:ext cx="3348000" cy="3886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Content Placeholder 14">
            <a:extLst>
              <a:ext uri="{FF2B5EF4-FFF2-40B4-BE49-F238E27FC236}">
                <a16:creationId xmlns:a16="http://schemas.microsoft.com/office/drawing/2014/main" id="{E6FA2C89-4818-4619-8F8B-31E5505EAF76}"/>
              </a:ext>
            </a:extLst>
          </p:cNvPr>
          <p:cNvSpPr>
            <a:spLocks noGrp="1"/>
          </p:cNvSpPr>
          <p:nvPr>
            <p:ph sz="quarter" idx="11" hasCustomPrompt="1"/>
          </p:nvPr>
        </p:nvSpPr>
        <p:spPr>
          <a:xfrm>
            <a:off x="3577038" y="4713695"/>
            <a:ext cx="2893612" cy="404672"/>
          </a:xfrm>
        </p:spPr>
        <p:txBody>
          <a:bodyPr>
            <a:noAutofit/>
          </a:bodyPr>
          <a:lstStyle>
            <a:lvl1pPr marL="0" indent="0">
              <a:buNone/>
              <a:defRPr sz="2400" b="0">
                <a:solidFill>
                  <a:schemeClr val="tx2"/>
                </a:solidFill>
                <a:latin typeface="+mj-lt"/>
              </a:defRPr>
            </a:lvl1pPr>
          </a:lstStyle>
          <a:p>
            <a:pPr lvl="0"/>
            <a:r>
              <a:rPr lang="en-US" noProof="0" dirty="0"/>
              <a:t>Add Title Here</a:t>
            </a:r>
          </a:p>
        </p:txBody>
      </p:sp>
      <p:sp>
        <p:nvSpPr>
          <p:cNvPr id="21" name="Text Placeholder 16">
            <a:extLst>
              <a:ext uri="{FF2B5EF4-FFF2-40B4-BE49-F238E27FC236}">
                <a16:creationId xmlns:a16="http://schemas.microsoft.com/office/drawing/2014/main" id="{67651986-01F3-4697-A0D4-31F6A1098310}"/>
              </a:ext>
            </a:extLst>
          </p:cNvPr>
          <p:cNvSpPr>
            <a:spLocks noGrp="1"/>
          </p:cNvSpPr>
          <p:nvPr>
            <p:ph type="body" sz="quarter" idx="12"/>
          </p:nvPr>
        </p:nvSpPr>
        <p:spPr>
          <a:xfrm>
            <a:off x="3577038" y="5216093"/>
            <a:ext cx="2893612" cy="1741653"/>
          </a:xfrm>
        </p:spPr>
        <p:txBody>
          <a:bodyPr>
            <a:normAutofit/>
          </a:bodyPr>
          <a:lstStyle>
            <a:lvl1pPr marL="0" indent="0">
              <a:buNone/>
              <a:defRPr sz="1100">
                <a:solidFill>
                  <a:schemeClr val="tx2"/>
                </a:solidFill>
                <a:latin typeface="+mn-lt"/>
                <a:cs typeface="Arial" panose="020B0604020202020204" pitchFamily="34" charset="0"/>
              </a:defRPr>
            </a:lvl1pPr>
            <a:lvl2pPr marL="457200" indent="0">
              <a:buNone/>
              <a:defRPr sz="1100">
                <a:solidFill>
                  <a:schemeClr val="tx2"/>
                </a:solidFill>
                <a:latin typeface="+mn-lt"/>
                <a:cs typeface="Arial" panose="020B0604020202020204" pitchFamily="34" charset="0"/>
              </a:defRPr>
            </a:lvl2pPr>
            <a:lvl3pPr marL="914400" indent="0">
              <a:buNone/>
              <a:defRPr sz="1100">
                <a:solidFill>
                  <a:schemeClr val="tx2"/>
                </a:solidFill>
                <a:latin typeface="+mn-lt"/>
                <a:cs typeface="Arial" panose="020B0604020202020204" pitchFamily="34" charset="0"/>
              </a:defRPr>
            </a:lvl3pPr>
            <a:lvl4pPr marL="1371600" indent="0">
              <a:buNone/>
              <a:defRPr sz="1100">
                <a:solidFill>
                  <a:schemeClr val="tx2"/>
                </a:solidFill>
                <a:latin typeface="+mn-lt"/>
                <a:cs typeface="Arial" panose="020B0604020202020204" pitchFamily="34" charset="0"/>
              </a:defRPr>
            </a:lvl4pPr>
            <a:lvl5pPr marL="1828800" indent="0">
              <a:buNone/>
              <a:defRPr sz="1100">
                <a:solidFill>
                  <a:schemeClr val="tx2"/>
                </a:solidFill>
                <a:latin typeface="+mn-lt"/>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Content Placeholder 14">
            <a:extLst>
              <a:ext uri="{FF2B5EF4-FFF2-40B4-BE49-F238E27FC236}">
                <a16:creationId xmlns:a16="http://schemas.microsoft.com/office/drawing/2014/main" id="{0D990D0E-21A8-4155-B955-886A21DE1825}"/>
              </a:ext>
            </a:extLst>
          </p:cNvPr>
          <p:cNvSpPr>
            <a:spLocks noGrp="1"/>
          </p:cNvSpPr>
          <p:nvPr>
            <p:ph sz="quarter" idx="13" hasCustomPrompt="1"/>
          </p:nvPr>
        </p:nvSpPr>
        <p:spPr>
          <a:xfrm>
            <a:off x="228600" y="1530776"/>
            <a:ext cx="2893612" cy="404672"/>
          </a:xfrm>
        </p:spPr>
        <p:txBody>
          <a:bodyPr>
            <a:noAutofit/>
          </a:bodyPr>
          <a:lstStyle>
            <a:lvl1pPr marL="0" indent="0">
              <a:buNone/>
              <a:defRPr sz="2400" b="0">
                <a:solidFill>
                  <a:schemeClr val="bg1"/>
                </a:solidFill>
                <a:latin typeface="+mj-lt"/>
              </a:defRPr>
            </a:lvl1pPr>
          </a:lstStyle>
          <a:p>
            <a:pPr lvl="0"/>
            <a:r>
              <a:rPr lang="en-US" noProof="0" dirty="0"/>
              <a:t>Add Title Here</a:t>
            </a:r>
          </a:p>
        </p:txBody>
      </p:sp>
      <p:sp>
        <p:nvSpPr>
          <p:cNvPr id="13" name="Text Placeholder 16">
            <a:extLst>
              <a:ext uri="{FF2B5EF4-FFF2-40B4-BE49-F238E27FC236}">
                <a16:creationId xmlns:a16="http://schemas.microsoft.com/office/drawing/2014/main" id="{E86030C3-0988-4616-B1A6-DC729760D6A1}"/>
              </a:ext>
            </a:extLst>
          </p:cNvPr>
          <p:cNvSpPr>
            <a:spLocks noGrp="1"/>
          </p:cNvSpPr>
          <p:nvPr>
            <p:ph type="body" sz="quarter" idx="14"/>
          </p:nvPr>
        </p:nvSpPr>
        <p:spPr>
          <a:xfrm>
            <a:off x="228600" y="2044385"/>
            <a:ext cx="2893612" cy="4807095"/>
          </a:xfrm>
        </p:spPr>
        <p:txBody>
          <a:bodyPr>
            <a:normAutofit/>
          </a:bodyPr>
          <a:lstStyle>
            <a:lvl1pPr marL="0" indent="0">
              <a:lnSpc>
                <a:spcPct val="150000"/>
              </a:lnSpc>
              <a:spcBef>
                <a:spcPts val="1200"/>
              </a:spcBef>
              <a:buNone/>
              <a:defRPr sz="1100">
                <a:solidFill>
                  <a:schemeClr val="bg1"/>
                </a:solidFill>
                <a:latin typeface="+mn-lt"/>
                <a:cs typeface="Arial" panose="020B0604020202020204" pitchFamily="34" charset="0"/>
              </a:defRPr>
            </a:lvl1pPr>
            <a:lvl2pPr marL="457200" indent="0">
              <a:lnSpc>
                <a:spcPct val="150000"/>
              </a:lnSpc>
              <a:spcBef>
                <a:spcPts val="1200"/>
              </a:spcBef>
              <a:buNone/>
              <a:defRPr sz="1100">
                <a:solidFill>
                  <a:schemeClr val="bg1"/>
                </a:solidFill>
                <a:latin typeface="+mn-lt"/>
                <a:cs typeface="Arial" panose="020B0604020202020204" pitchFamily="34" charset="0"/>
              </a:defRPr>
            </a:lvl2pPr>
            <a:lvl3pPr marL="914400" indent="0">
              <a:lnSpc>
                <a:spcPct val="150000"/>
              </a:lnSpc>
              <a:spcBef>
                <a:spcPts val="1200"/>
              </a:spcBef>
              <a:buNone/>
              <a:defRPr sz="1100">
                <a:solidFill>
                  <a:schemeClr val="bg1"/>
                </a:solidFill>
                <a:latin typeface="+mn-lt"/>
                <a:cs typeface="Arial" panose="020B0604020202020204" pitchFamily="34" charset="0"/>
              </a:defRPr>
            </a:lvl3pPr>
            <a:lvl4pPr marL="1371600" indent="0">
              <a:lnSpc>
                <a:spcPct val="150000"/>
              </a:lnSpc>
              <a:spcBef>
                <a:spcPts val="1200"/>
              </a:spcBef>
              <a:buNone/>
              <a:defRPr sz="1100">
                <a:solidFill>
                  <a:schemeClr val="bg1"/>
                </a:solidFill>
                <a:latin typeface="+mn-lt"/>
                <a:cs typeface="Arial" panose="020B0604020202020204" pitchFamily="34" charset="0"/>
              </a:defRPr>
            </a:lvl4pPr>
            <a:lvl5pPr marL="1828800" indent="0">
              <a:lnSpc>
                <a:spcPct val="150000"/>
              </a:lnSpc>
              <a:spcBef>
                <a:spcPts val="1200"/>
              </a:spcBef>
              <a:buNone/>
              <a:defRPr sz="1100">
                <a:solidFill>
                  <a:schemeClr val="bg1"/>
                </a:solidFill>
                <a:latin typeface="+mn-lt"/>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774006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4B57A7-3A86-45DA-B5CA-AC7A481E3274}"/>
              </a:ext>
            </a:extLst>
          </p:cNvPr>
          <p:cNvSpPr/>
          <p:nvPr userDrawn="1"/>
        </p:nvSpPr>
        <p:spPr>
          <a:xfrm>
            <a:off x="0" y="0"/>
            <a:ext cx="3355974" cy="44433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 name="Rectangle 2">
            <a:extLst>
              <a:ext uri="{FF2B5EF4-FFF2-40B4-BE49-F238E27FC236}">
                <a16:creationId xmlns:a16="http://schemas.microsoft.com/office/drawing/2014/main" id="{14F3BCA9-2C74-4567-9FB2-2CE1AC28A6EC}"/>
              </a:ext>
            </a:extLst>
          </p:cNvPr>
          <p:cNvSpPr/>
          <p:nvPr userDrawn="1"/>
        </p:nvSpPr>
        <p:spPr>
          <a:xfrm>
            <a:off x="6702425" y="0"/>
            <a:ext cx="3355975" cy="44433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5" name="Picture Placeholder 12">
            <a:extLst>
              <a:ext uri="{FF2B5EF4-FFF2-40B4-BE49-F238E27FC236}">
                <a16:creationId xmlns:a16="http://schemas.microsoft.com/office/drawing/2014/main" id="{86D9E3AF-002F-496A-AE6E-5675F6459273}"/>
              </a:ext>
            </a:extLst>
          </p:cNvPr>
          <p:cNvSpPr>
            <a:spLocks noGrp="1"/>
          </p:cNvSpPr>
          <p:nvPr>
            <p:ph type="pic" sz="quarter" idx="10"/>
          </p:nvPr>
        </p:nvSpPr>
        <p:spPr>
          <a:xfrm>
            <a:off x="3355975" y="-1"/>
            <a:ext cx="3348000" cy="3300621"/>
          </a:xfrm>
        </p:spPr>
        <p:txBody>
          <a:bodyPr/>
          <a:lstStyle/>
          <a:p>
            <a:r>
              <a:rPr lang="en-US" dirty="0"/>
              <a:t>Click icon to add picture</a:t>
            </a:r>
          </a:p>
        </p:txBody>
      </p:sp>
      <p:sp>
        <p:nvSpPr>
          <p:cNvPr id="16" name="Picture Placeholder 11">
            <a:extLst>
              <a:ext uri="{FF2B5EF4-FFF2-40B4-BE49-F238E27FC236}">
                <a16:creationId xmlns:a16="http://schemas.microsoft.com/office/drawing/2014/main" id="{86E48971-37C3-4BED-A53F-BBE4AE0A58D9}"/>
              </a:ext>
            </a:extLst>
          </p:cNvPr>
          <p:cNvSpPr>
            <a:spLocks noGrp="1"/>
          </p:cNvSpPr>
          <p:nvPr>
            <p:ph type="pic" sz="quarter" idx="11"/>
          </p:nvPr>
        </p:nvSpPr>
        <p:spPr>
          <a:xfrm>
            <a:off x="0" y="4443322"/>
            <a:ext cx="3348000" cy="3329078"/>
          </a:xfrm>
        </p:spPr>
        <p:txBody>
          <a:bodyPr/>
          <a:lstStyle/>
          <a:p>
            <a:r>
              <a:rPr lang="en-US" dirty="0"/>
              <a:t>Click icon to add picture</a:t>
            </a:r>
          </a:p>
        </p:txBody>
      </p:sp>
      <p:sp>
        <p:nvSpPr>
          <p:cNvPr id="18" name="Picture Placeholder 14">
            <a:extLst>
              <a:ext uri="{FF2B5EF4-FFF2-40B4-BE49-F238E27FC236}">
                <a16:creationId xmlns:a16="http://schemas.microsoft.com/office/drawing/2014/main" id="{E35617C7-C13A-4F76-8C0C-AF5E38C6227D}"/>
              </a:ext>
            </a:extLst>
          </p:cNvPr>
          <p:cNvSpPr>
            <a:spLocks noGrp="1"/>
          </p:cNvSpPr>
          <p:nvPr>
            <p:ph type="pic" sz="quarter" idx="12"/>
          </p:nvPr>
        </p:nvSpPr>
        <p:spPr>
          <a:xfrm>
            <a:off x="6710400" y="4443322"/>
            <a:ext cx="3348000" cy="3329078"/>
          </a:xfrm>
        </p:spPr>
        <p:txBody>
          <a:bodyPr/>
          <a:lstStyle/>
          <a:p>
            <a:r>
              <a:rPr lang="en-US" dirty="0"/>
              <a:t>Click icon to add picture</a:t>
            </a:r>
          </a:p>
        </p:txBody>
      </p:sp>
      <p:sp>
        <p:nvSpPr>
          <p:cNvPr id="26" name="Text Placeholder 18">
            <a:extLst>
              <a:ext uri="{FF2B5EF4-FFF2-40B4-BE49-F238E27FC236}">
                <a16:creationId xmlns:a16="http://schemas.microsoft.com/office/drawing/2014/main" id="{7DB83E81-869F-4BAD-AEC6-B87F2B879A30}"/>
              </a:ext>
            </a:extLst>
          </p:cNvPr>
          <p:cNvSpPr>
            <a:spLocks noGrp="1"/>
          </p:cNvSpPr>
          <p:nvPr>
            <p:ph type="body" sz="quarter" idx="14" hasCustomPrompt="1"/>
          </p:nvPr>
        </p:nvSpPr>
        <p:spPr>
          <a:xfrm>
            <a:off x="228600" y="848535"/>
            <a:ext cx="2864802" cy="3505751"/>
          </a:xfrm>
        </p:spPr>
        <p:txBody>
          <a:bodyPr lIns="91440">
            <a:normAutofit/>
          </a:bodyPr>
          <a:lstStyle>
            <a:lvl1pPr marL="0" indent="0">
              <a:lnSpc>
                <a:spcPct val="150000"/>
              </a:lnSpc>
              <a:buFont typeface="Arial" panose="020B0604020202020204" pitchFamily="34" charset="0"/>
              <a:buNone/>
              <a:defRPr sz="1100">
                <a:solidFill>
                  <a:schemeClr val="bg1"/>
                </a:solidFill>
                <a:latin typeface="+mn-lt"/>
                <a:cs typeface="Arial" panose="020B0604020202020204" pitchFamily="34" charset="0"/>
              </a:defRPr>
            </a:lvl1pPr>
            <a:lvl2pPr marL="457200" indent="0">
              <a:lnSpc>
                <a:spcPct val="150000"/>
              </a:lnSpc>
              <a:buNone/>
              <a:defRPr sz="1100">
                <a:solidFill>
                  <a:schemeClr val="bg1"/>
                </a:solidFill>
                <a:latin typeface="+mn-lt"/>
                <a:cs typeface="Arial" panose="020B0604020202020204" pitchFamily="34" charset="0"/>
              </a:defRPr>
            </a:lvl2pPr>
            <a:lvl3pPr marL="914400" indent="0">
              <a:lnSpc>
                <a:spcPct val="150000"/>
              </a:lnSpc>
              <a:buNone/>
              <a:defRPr sz="1100">
                <a:solidFill>
                  <a:schemeClr val="bg1"/>
                </a:solidFill>
                <a:latin typeface="+mn-lt"/>
                <a:cs typeface="Arial" panose="020B0604020202020204" pitchFamily="34" charset="0"/>
              </a:defRPr>
            </a:lvl3pPr>
            <a:lvl4pPr marL="1371600" indent="0">
              <a:lnSpc>
                <a:spcPct val="150000"/>
              </a:lnSpc>
              <a:buNone/>
              <a:defRPr sz="1100">
                <a:solidFill>
                  <a:schemeClr val="bg1"/>
                </a:solidFill>
                <a:latin typeface="+mn-lt"/>
                <a:cs typeface="Arial" panose="020B0604020202020204" pitchFamily="34" charset="0"/>
              </a:defRPr>
            </a:lvl4pPr>
            <a:lvl5pPr marL="1828800" indent="0">
              <a:lnSpc>
                <a:spcPct val="150000"/>
              </a:lnSpc>
              <a:buNone/>
              <a:defRPr sz="1100">
                <a:solidFill>
                  <a:schemeClr val="bg1"/>
                </a:solidFill>
                <a:latin typeface="+mn-lt"/>
                <a:cs typeface="Arial" panose="020B0604020202020204" pitchFamily="34" charset="0"/>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18">
            <a:extLst>
              <a:ext uri="{FF2B5EF4-FFF2-40B4-BE49-F238E27FC236}">
                <a16:creationId xmlns:a16="http://schemas.microsoft.com/office/drawing/2014/main" id="{6A9BD8AF-34CA-4F04-9A17-B45F6EB3AA9D}"/>
              </a:ext>
            </a:extLst>
          </p:cNvPr>
          <p:cNvSpPr>
            <a:spLocks noGrp="1"/>
          </p:cNvSpPr>
          <p:nvPr>
            <p:ph type="body" sz="quarter" idx="16" hasCustomPrompt="1"/>
          </p:nvPr>
        </p:nvSpPr>
        <p:spPr>
          <a:xfrm>
            <a:off x="3581400" y="3554730"/>
            <a:ext cx="2895599" cy="3989070"/>
          </a:xfrm>
        </p:spPr>
        <p:txBody>
          <a:bodyPr lIns="0" anchor="ctr">
            <a:normAutofit/>
          </a:bodyPr>
          <a:lstStyle>
            <a:lvl1pPr marL="0" indent="0">
              <a:lnSpc>
                <a:spcPct val="150000"/>
              </a:lnSpc>
              <a:buNone/>
              <a:defRPr sz="2000">
                <a:solidFill>
                  <a:schemeClr val="tx1"/>
                </a:solidFill>
                <a:latin typeface="+mj-lt"/>
                <a:cs typeface="Arial" panose="020B0604020202020204" pitchFamily="34" charset="0"/>
              </a:defRPr>
            </a:lvl1pPr>
            <a:lvl2pPr marL="457200" indent="0">
              <a:lnSpc>
                <a:spcPct val="150000"/>
              </a:lnSpc>
              <a:buNone/>
              <a:defRPr sz="2000">
                <a:solidFill>
                  <a:schemeClr val="tx1"/>
                </a:solidFill>
                <a:latin typeface="+mj-lt"/>
                <a:cs typeface="Arial" panose="020B0604020202020204" pitchFamily="34" charset="0"/>
              </a:defRPr>
            </a:lvl2pPr>
            <a:lvl3pPr marL="914400" indent="0">
              <a:lnSpc>
                <a:spcPct val="150000"/>
              </a:lnSpc>
              <a:buNone/>
              <a:defRPr sz="2000">
                <a:solidFill>
                  <a:schemeClr val="tx1"/>
                </a:solidFill>
                <a:latin typeface="+mj-lt"/>
                <a:cs typeface="Arial" panose="020B0604020202020204" pitchFamily="34" charset="0"/>
              </a:defRPr>
            </a:lvl3pPr>
            <a:lvl4pPr marL="1371600" indent="0">
              <a:lnSpc>
                <a:spcPct val="150000"/>
              </a:lnSpc>
              <a:buNone/>
              <a:defRPr sz="2000">
                <a:solidFill>
                  <a:schemeClr val="tx1"/>
                </a:solidFill>
                <a:latin typeface="+mj-lt"/>
                <a:cs typeface="Arial" panose="020B0604020202020204" pitchFamily="34" charset="0"/>
              </a:defRPr>
            </a:lvl4pPr>
            <a:lvl5pPr marL="1828800" indent="0">
              <a:lnSpc>
                <a:spcPct val="150000"/>
              </a:lnSpc>
              <a:buNone/>
              <a:defRPr sz="2000">
                <a:solidFill>
                  <a:schemeClr val="tx1"/>
                </a:solidFill>
                <a:latin typeface="+mj-lt"/>
                <a:cs typeface="Arial" panose="020B0604020202020204" pitchFamily="34" charset="0"/>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16">
            <a:extLst>
              <a:ext uri="{FF2B5EF4-FFF2-40B4-BE49-F238E27FC236}">
                <a16:creationId xmlns:a16="http://schemas.microsoft.com/office/drawing/2014/main" id="{2390D74A-03BA-4C31-B59B-57CCDAF885DD}"/>
              </a:ext>
            </a:extLst>
          </p:cNvPr>
          <p:cNvSpPr>
            <a:spLocks noGrp="1"/>
          </p:cNvSpPr>
          <p:nvPr>
            <p:ph type="body" sz="quarter" idx="17" hasCustomPrompt="1"/>
          </p:nvPr>
        </p:nvSpPr>
        <p:spPr>
          <a:xfrm>
            <a:off x="6931152" y="228600"/>
            <a:ext cx="2898329" cy="530895"/>
          </a:xfrm>
        </p:spPr>
        <p:txBody>
          <a:bodyPr lIns="91440" anchor="t">
            <a:noAutofit/>
          </a:bodyPr>
          <a:lstStyle>
            <a:lvl1pPr marL="0" indent="0">
              <a:buNone/>
              <a:defRPr sz="2400" b="0">
                <a:solidFill>
                  <a:schemeClr val="bg1"/>
                </a:solidFill>
                <a:latin typeface="+mj-lt"/>
              </a:defRPr>
            </a:lvl1pPr>
          </a:lstStyle>
          <a:p>
            <a:pPr lvl="0"/>
            <a:r>
              <a:rPr lang="en-US" dirty="0"/>
              <a:t>ADD TITLE </a:t>
            </a:r>
            <a:br>
              <a:rPr lang="en-US" dirty="0"/>
            </a:br>
            <a:r>
              <a:rPr lang="en-US" dirty="0"/>
              <a:t>HERE</a:t>
            </a:r>
          </a:p>
        </p:txBody>
      </p:sp>
      <p:sp>
        <p:nvSpPr>
          <p:cNvPr id="34" name="Text Placeholder 18">
            <a:extLst>
              <a:ext uri="{FF2B5EF4-FFF2-40B4-BE49-F238E27FC236}">
                <a16:creationId xmlns:a16="http://schemas.microsoft.com/office/drawing/2014/main" id="{50BE2EB5-0041-4D2D-A6AE-4DE92FEED83A}"/>
              </a:ext>
            </a:extLst>
          </p:cNvPr>
          <p:cNvSpPr>
            <a:spLocks noGrp="1"/>
          </p:cNvSpPr>
          <p:nvPr>
            <p:ph type="body" sz="quarter" idx="18" hasCustomPrompt="1"/>
          </p:nvPr>
        </p:nvSpPr>
        <p:spPr>
          <a:xfrm>
            <a:off x="6931151" y="848535"/>
            <a:ext cx="2898647" cy="3505751"/>
          </a:xfrm>
        </p:spPr>
        <p:txBody>
          <a:bodyPr lIns="91440">
            <a:normAutofit/>
          </a:bodyPr>
          <a:lstStyle>
            <a:lvl1pPr>
              <a:lnSpc>
                <a:spcPct val="150000"/>
              </a:lnSpc>
              <a:defRPr sz="1100">
                <a:solidFill>
                  <a:schemeClr val="bg1"/>
                </a:solidFill>
                <a:latin typeface="+mn-lt"/>
                <a:cs typeface="Arial" panose="020B0604020202020204" pitchFamily="34" charset="0"/>
              </a:defRPr>
            </a:lvl1pPr>
            <a:lvl2pPr>
              <a:lnSpc>
                <a:spcPct val="150000"/>
              </a:lnSpc>
              <a:defRPr sz="1100">
                <a:solidFill>
                  <a:schemeClr val="bg1"/>
                </a:solidFill>
                <a:latin typeface="+mn-lt"/>
                <a:cs typeface="Arial" panose="020B0604020202020204" pitchFamily="34" charset="0"/>
              </a:defRPr>
            </a:lvl2pPr>
            <a:lvl3pPr>
              <a:lnSpc>
                <a:spcPct val="150000"/>
              </a:lnSpc>
              <a:defRPr sz="1100">
                <a:solidFill>
                  <a:schemeClr val="bg1"/>
                </a:solidFill>
                <a:latin typeface="+mn-lt"/>
                <a:cs typeface="Arial" panose="020B0604020202020204" pitchFamily="34" charset="0"/>
              </a:defRPr>
            </a:lvl3pPr>
            <a:lvl4pPr>
              <a:lnSpc>
                <a:spcPct val="150000"/>
              </a:lnSpc>
              <a:defRPr sz="1100">
                <a:solidFill>
                  <a:schemeClr val="bg1"/>
                </a:solidFill>
                <a:latin typeface="+mn-lt"/>
                <a:cs typeface="Arial" panose="020B0604020202020204" pitchFamily="34" charset="0"/>
              </a:defRPr>
            </a:lvl4pPr>
            <a:lvl5pPr>
              <a:lnSpc>
                <a:spcPct val="150000"/>
              </a:lnSpc>
              <a:defRPr sz="1100">
                <a:solidFill>
                  <a:schemeClr val="bg1"/>
                </a:solidFill>
                <a:latin typeface="+mn-lt"/>
                <a:cs typeface="Arial" panose="020B0604020202020204" pitchFamily="34" charset="0"/>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3">
            <a:extLst>
              <a:ext uri="{FF2B5EF4-FFF2-40B4-BE49-F238E27FC236}">
                <a16:creationId xmlns:a16="http://schemas.microsoft.com/office/drawing/2014/main" id="{7D4C849E-DCC1-4757-BBBF-C69B4CD0BD94}"/>
              </a:ext>
            </a:extLst>
          </p:cNvPr>
          <p:cNvSpPr>
            <a:spLocks noGrp="1"/>
          </p:cNvSpPr>
          <p:nvPr>
            <p:ph type="title"/>
          </p:nvPr>
        </p:nvSpPr>
        <p:spPr>
          <a:xfrm>
            <a:off x="228600" y="228600"/>
            <a:ext cx="2804477" cy="475315"/>
          </a:xfrm>
        </p:spPr>
        <p:txBody>
          <a:bodyPr vert="horz" lIns="0" tIns="45720" rIns="91440" bIns="45720" rtlCol="0" anchor="t">
            <a:noAutofit/>
          </a:bodyPr>
          <a:lstStyle>
            <a:lvl1pPr>
              <a:defRPr lang="en-US" sz="2400" b="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712004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7DA993-9462-4064-B89B-BCEF27D4DACC}"/>
              </a:ext>
            </a:extLst>
          </p:cNvPr>
          <p:cNvSpPr/>
          <p:nvPr userDrawn="1"/>
        </p:nvSpPr>
        <p:spPr>
          <a:xfrm>
            <a:off x="6704476" y="3331758"/>
            <a:ext cx="3343200" cy="44406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50000"/>
              </a:lnSpc>
            </a:pPr>
            <a:endParaRPr lang="en-US" dirty="0"/>
          </a:p>
        </p:txBody>
      </p:sp>
      <p:sp>
        <p:nvSpPr>
          <p:cNvPr id="3" name="Rectangle 2">
            <a:extLst>
              <a:ext uri="{FF2B5EF4-FFF2-40B4-BE49-F238E27FC236}">
                <a16:creationId xmlns:a16="http://schemas.microsoft.com/office/drawing/2014/main" id="{C8931403-AA2F-415D-BC4C-E1168B62C473}"/>
              </a:ext>
            </a:extLst>
          </p:cNvPr>
          <p:cNvSpPr/>
          <p:nvPr userDrawn="1"/>
        </p:nvSpPr>
        <p:spPr>
          <a:xfrm>
            <a:off x="-318" y="3329078"/>
            <a:ext cx="3343200" cy="44406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50000"/>
              </a:lnSpc>
            </a:pPr>
            <a:endParaRPr lang="en-US" dirty="0"/>
          </a:p>
        </p:txBody>
      </p:sp>
      <p:sp>
        <p:nvSpPr>
          <p:cNvPr id="15" name="Picture Placeholder 12">
            <a:extLst>
              <a:ext uri="{FF2B5EF4-FFF2-40B4-BE49-F238E27FC236}">
                <a16:creationId xmlns:a16="http://schemas.microsoft.com/office/drawing/2014/main" id="{86D9E3AF-002F-496A-AE6E-5675F6459273}"/>
              </a:ext>
            </a:extLst>
          </p:cNvPr>
          <p:cNvSpPr>
            <a:spLocks noGrp="1"/>
          </p:cNvSpPr>
          <p:nvPr>
            <p:ph type="pic" sz="quarter" idx="10"/>
          </p:nvPr>
        </p:nvSpPr>
        <p:spPr>
          <a:xfrm>
            <a:off x="3355975" y="4471779"/>
            <a:ext cx="3348000" cy="3300621"/>
          </a:xfrm>
        </p:spPr>
        <p:txBody>
          <a:bodyPr/>
          <a:lstStyle/>
          <a:p>
            <a:r>
              <a:rPr lang="en-US" dirty="0"/>
              <a:t>Click icon to add picture</a:t>
            </a:r>
          </a:p>
        </p:txBody>
      </p:sp>
      <p:sp>
        <p:nvSpPr>
          <p:cNvPr id="16" name="Picture Placeholder 11">
            <a:extLst>
              <a:ext uri="{FF2B5EF4-FFF2-40B4-BE49-F238E27FC236}">
                <a16:creationId xmlns:a16="http://schemas.microsoft.com/office/drawing/2014/main" id="{86E48971-37C3-4BED-A53F-BBE4AE0A58D9}"/>
              </a:ext>
            </a:extLst>
          </p:cNvPr>
          <p:cNvSpPr>
            <a:spLocks noGrp="1"/>
          </p:cNvSpPr>
          <p:nvPr>
            <p:ph type="pic" sz="quarter" idx="11"/>
          </p:nvPr>
        </p:nvSpPr>
        <p:spPr>
          <a:xfrm>
            <a:off x="0" y="1340"/>
            <a:ext cx="3342882" cy="3329078"/>
          </a:xfrm>
        </p:spPr>
        <p:txBody>
          <a:bodyPr/>
          <a:lstStyle/>
          <a:p>
            <a:r>
              <a:rPr lang="en-US" dirty="0"/>
              <a:t>Click icon to add picture</a:t>
            </a:r>
          </a:p>
        </p:txBody>
      </p:sp>
      <p:sp>
        <p:nvSpPr>
          <p:cNvPr id="18" name="Picture Placeholder 14">
            <a:extLst>
              <a:ext uri="{FF2B5EF4-FFF2-40B4-BE49-F238E27FC236}">
                <a16:creationId xmlns:a16="http://schemas.microsoft.com/office/drawing/2014/main" id="{E35617C7-C13A-4F76-8C0C-AF5E38C6227D}"/>
              </a:ext>
            </a:extLst>
          </p:cNvPr>
          <p:cNvSpPr>
            <a:spLocks noGrp="1"/>
          </p:cNvSpPr>
          <p:nvPr>
            <p:ph type="pic" sz="quarter" idx="12"/>
          </p:nvPr>
        </p:nvSpPr>
        <p:spPr>
          <a:xfrm>
            <a:off x="6703975" y="0"/>
            <a:ext cx="3354425" cy="3329078"/>
          </a:xfrm>
        </p:spPr>
        <p:txBody>
          <a:bodyPr/>
          <a:lstStyle/>
          <a:p>
            <a:r>
              <a:rPr lang="en-US" dirty="0"/>
              <a:t>Click icon to add picture</a:t>
            </a:r>
          </a:p>
        </p:txBody>
      </p:sp>
      <p:sp>
        <p:nvSpPr>
          <p:cNvPr id="26" name="Text Placeholder 18">
            <a:extLst>
              <a:ext uri="{FF2B5EF4-FFF2-40B4-BE49-F238E27FC236}">
                <a16:creationId xmlns:a16="http://schemas.microsoft.com/office/drawing/2014/main" id="{7DB83E81-869F-4BAD-AEC6-B87F2B879A30}"/>
              </a:ext>
            </a:extLst>
          </p:cNvPr>
          <p:cNvSpPr>
            <a:spLocks noGrp="1"/>
          </p:cNvSpPr>
          <p:nvPr>
            <p:ph type="body" sz="quarter" idx="14" hasCustomPrompt="1"/>
          </p:nvPr>
        </p:nvSpPr>
        <p:spPr>
          <a:xfrm>
            <a:off x="228600" y="4410389"/>
            <a:ext cx="2804477" cy="3114839"/>
          </a:xfrm>
        </p:spPr>
        <p:txBody>
          <a:bodyPr lIns="0">
            <a:normAutofit/>
          </a:bodyPr>
          <a:lstStyle>
            <a:lvl1pPr marL="0" indent="0">
              <a:lnSpc>
                <a:spcPct val="150000"/>
              </a:lnSpc>
              <a:spcBef>
                <a:spcPts val="1200"/>
              </a:spcBef>
              <a:buFont typeface="Arial" panose="020B0604020202020204" pitchFamily="34" charset="0"/>
              <a:buNone/>
              <a:defRPr sz="1200">
                <a:solidFill>
                  <a:schemeClr val="bg1"/>
                </a:solidFill>
                <a:latin typeface="+mn-lt"/>
                <a:cs typeface="Arial" panose="020B0604020202020204" pitchFamily="34" charset="0"/>
              </a:defRPr>
            </a:lvl1pPr>
            <a:lvl2pPr marL="457200" indent="0">
              <a:lnSpc>
                <a:spcPct val="150000"/>
              </a:lnSpc>
              <a:spcBef>
                <a:spcPts val="1200"/>
              </a:spcBef>
              <a:buNone/>
              <a:defRPr sz="1200">
                <a:solidFill>
                  <a:schemeClr val="bg1"/>
                </a:solidFill>
                <a:latin typeface="+mn-lt"/>
                <a:cs typeface="Arial" panose="020B0604020202020204" pitchFamily="34" charset="0"/>
              </a:defRPr>
            </a:lvl2pPr>
            <a:lvl3pPr marL="914400" indent="0">
              <a:lnSpc>
                <a:spcPct val="150000"/>
              </a:lnSpc>
              <a:spcBef>
                <a:spcPts val="1200"/>
              </a:spcBef>
              <a:buNone/>
              <a:defRPr sz="1200">
                <a:solidFill>
                  <a:schemeClr val="bg1"/>
                </a:solidFill>
                <a:latin typeface="+mn-lt"/>
                <a:cs typeface="Arial" panose="020B0604020202020204" pitchFamily="34" charset="0"/>
              </a:defRPr>
            </a:lvl3pPr>
            <a:lvl4pPr marL="1371600" indent="0">
              <a:lnSpc>
                <a:spcPct val="150000"/>
              </a:lnSpc>
              <a:spcBef>
                <a:spcPts val="1200"/>
              </a:spcBef>
              <a:buNone/>
              <a:defRPr sz="1200">
                <a:solidFill>
                  <a:schemeClr val="bg1"/>
                </a:solidFill>
                <a:latin typeface="+mn-lt"/>
                <a:cs typeface="Arial" panose="020B0604020202020204" pitchFamily="34" charset="0"/>
              </a:defRPr>
            </a:lvl4pPr>
            <a:lvl5pPr marL="1828800" indent="0">
              <a:lnSpc>
                <a:spcPct val="150000"/>
              </a:lnSpc>
              <a:spcBef>
                <a:spcPts val="1200"/>
              </a:spcBef>
              <a:buNone/>
              <a:defRPr sz="1200">
                <a:solidFill>
                  <a:schemeClr val="bg1"/>
                </a:solidFill>
                <a:latin typeface="+mn-lt"/>
                <a:cs typeface="Arial" panose="020B0604020202020204" pitchFamily="34" charset="0"/>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6">
            <a:extLst>
              <a:ext uri="{FF2B5EF4-FFF2-40B4-BE49-F238E27FC236}">
                <a16:creationId xmlns:a16="http://schemas.microsoft.com/office/drawing/2014/main" id="{998F7F43-9F0A-4A12-909E-A0A45D51298C}"/>
              </a:ext>
            </a:extLst>
          </p:cNvPr>
          <p:cNvSpPr>
            <a:spLocks noGrp="1"/>
          </p:cNvSpPr>
          <p:nvPr>
            <p:ph type="body" sz="quarter" idx="15" hasCustomPrompt="1"/>
          </p:nvPr>
        </p:nvSpPr>
        <p:spPr>
          <a:xfrm>
            <a:off x="3597760" y="237735"/>
            <a:ext cx="2895600" cy="720005"/>
          </a:xfrm>
        </p:spPr>
        <p:txBody>
          <a:bodyPr lIns="0" anchor="t">
            <a:noAutofit/>
          </a:bodyPr>
          <a:lstStyle>
            <a:lvl1pPr marL="0" indent="0">
              <a:buNone/>
              <a:defRPr sz="2400" b="0">
                <a:solidFill>
                  <a:schemeClr val="tx2"/>
                </a:solidFill>
                <a:latin typeface="+mj-lt"/>
              </a:defRPr>
            </a:lvl1pPr>
          </a:lstStyle>
          <a:p>
            <a:pPr lvl="0"/>
            <a:r>
              <a:rPr lang="en-US" dirty="0"/>
              <a:t>Add Title </a:t>
            </a:r>
            <a:br>
              <a:rPr lang="en-US" dirty="0"/>
            </a:br>
            <a:r>
              <a:rPr lang="en-US" dirty="0"/>
              <a:t>Here</a:t>
            </a:r>
          </a:p>
        </p:txBody>
      </p:sp>
      <p:sp>
        <p:nvSpPr>
          <p:cNvPr id="25" name="Text Placeholder 18">
            <a:extLst>
              <a:ext uri="{FF2B5EF4-FFF2-40B4-BE49-F238E27FC236}">
                <a16:creationId xmlns:a16="http://schemas.microsoft.com/office/drawing/2014/main" id="{F5331389-512C-445A-AAE9-512161E8106E}"/>
              </a:ext>
            </a:extLst>
          </p:cNvPr>
          <p:cNvSpPr>
            <a:spLocks noGrp="1"/>
          </p:cNvSpPr>
          <p:nvPr>
            <p:ph type="body" sz="quarter" idx="16" hasCustomPrompt="1"/>
          </p:nvPr>
        </p:nvSpPr>
        <p:spPr>
          <a:xfrm>
            <a:off x="3597442" y="653143"/>
            <a:ext cx="2895600" cy="3473689"/>
          </a:xfrm>
        </p:spPr>
        <p:txBody>
          <a:bodyPr lIns="0">
            <a:normAutofit/>
          </a:bodyPr>
          <a:lstStyle>
            <a:lvl1pPr marL="0" indent="0">
              <a:lnSpc>
                <a:spcPct val="150000"/>
              </a:lnSpc>
              <a:spcBef>
                <a:spcPts val="1200"/>
              </a:spcBef>
              <a:buFont typeface="Arial" panose="020B0604020202020204" pitchFamily="34" charset="0"/>
              <a:buNone/>
              <a:defRPr sz="1200">
                <a:solidFill>
                  <a:schemeClr val="tx1"/>
                </a:solidFill>
                <a:latin typeface="+mn-lt"/>
                <a:cs typeface="Arial" panose="020B0604020202020204" pitchFamily="34" charset="0"/>
              </a:defRPr>
            </a:lvl1pPr>
            <a:lvl2pPr marL="457200" indent="0">
              <a:lnSpc>
                <a:spcPct val="150000"/>
              </a:lnSpc>
              <a:spcBef>
                <a:spcPts val="1200"/>
              </a:spcBef>
              <a:buNone/>
              <a:defRPr sz="1200">
                <a:solidFill>
                  <a:schemeClr val="tx1"/>
                </a:solidFill>
                <a:latin typeface="+mn-lt"/>
                <a:cs typeface="Arial" panose="020B0604020202020204" pitchFamily="34" charset="0"/>
              </a:defRPr>
            </a:lvl2pPr>
            <a:lvl3pPr marL="914400" indent="0">
              <a:lnSpc>
                <a:spcPct val="150000"/>
              </a:lnSpc>
              <a:spcBef>
                <a:spcPts val="1200"/>
              </a:spcBef>
              <a:buNone/>
              <a:defRPr sz="1200">
                <a:solidFill>
                  <a:schemeClr val="tx1"/>
                </a:solidFill>
                <a:latin typeface="+mn-lt"/>
                <a:cs typeface="Arial" panose="020B0604020202020204" pitchFamily="34" charset="0"/>
              </a:defRPr>
            </a:lvl3pPr>
            <a:lvl4pPr marL="1371600" indent="0">
              <a:lnSpc>
                <a:spcPct val="150000"/>
              </a:lnSpc>
              <a:spcBef>
                <a:spcPts val="1200"/>
              </a:spcBef>
              <a:buNone/>
              <a:defRPr sz="1200">
                <a:solidFill>
                  <a:schemeClr val="tx1"/>
                </a:solidFill>
                <a:latin typeface="+mn-lt"/>
                <a:cs typeface="Arial" panose="020B0604020202020204" pitchFamily="34" charset="0"/>
              </a:defRPr>
            </a:lvl4pPr>
            <a:lvl5pPr marL="1828800" indent="0">
              <a:lnSpc>
                <a:spcPct val="150000"/>
              </a:lnSpc>
              <a:spcBef>
                <a:spcPts val="1200"/>
              </a:spcBef>
              <a:buNone/>
              <a:defRPr sz="1200">
                <a:solidFill>
                  <a:schemeClr val="tx1"/>
                </a:solidFill>
                <a:latin typeface="+mn-lt"/>
                <a:cs typeface="Arial" panose="020B0604020202020204" pitchFamily="34" charset="0"/>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8">
            <a:extLst>
              <a:ext uri="{FF2B5EF4-FFF2-40B4-BE49-F238E27FC236}">
                <a16:creationId xmlns:a16="http://schemas.microsoft.com/office/drawing/2014/main" id="{77F65966-649A-4014-AAD1-3121592E2E38}"/>
              </a:ext>
            </a:extLst>
          </p:cNvPr>
          <p:cNvSpPr>
            <a:spLocks noGrp="1"/>
          </p:cNvSpPr>
          <p:nvPr>
            <p:ph type="body" sz="quarter" idx="17" hasCustomPrompt="1"/>
          </p:nvPr>
        </p:nvSpPr>
        <p:spPr>
          <a:xfrm>
            <a:off x="6952615" y="4350709"/>
            <a:ext cx="2887103" cy="3114839"/>
          </a:xfrm>
        </p:spPr>
        <p:txBody>
          <a:bodyPr lIns="0">
            <a:noAutofit/>
          </a:bodyPr>
          <a:lstStyle>
            <a:lvl1pPr marL="0" indent="0">
              <a:lnSpc>
                <a:spcPct val="100000"/>
              </a:lnSpc>
              <a:buFont typeface="Arial" panose="020B0604020202020204" pitchFamily="34" charset="0"/>
              <a:buNone/>
              <a:defRPr sz="2400">
                <a:solidFill>
                  <a:schemeClr val="bg1"/>
                </a:solidFill>
                <a:latin typeface="+mj-lt"/>
                <a:cs typeface="Arial" panose="020B0604020202020204" pitchFamily="34" charset="0"/>
              </a:defRPr>
            </a:lvl1pPr>
            <a:lvl2pPr marL="457200" indent="0">
              <a:lnSpc>
                <a:spcPct val="100000"/>
              </a:lnSpc>
              <a:buNone/>
              <a:defRPr sz="1400">
                <a:solidFill>
                  <a:schemeClr val="bg1"/>
                </a:solidFill>
                <a:latin typeface="+mj-lt"/>
                <a:cs typeface="Arial" panose="020B0604020202020204" pitchFamily="34" charset="0"/>
              </a:defRPr>
            </a:lvl2pPr>
            <a:lvl3pPr marL="914400" indent="0">
              <a:lnSpc>
                <a:spcPct val="100000"/>
              </a:lnSpc>
              <a:buNone/>
              <a:defRPr sz="1400">
                <a:solidFill>
                  <a:schemeClr val="bg1"/>
                </a:solidFill>
                <a:latin typeface="+mj-lt"/>
                <a:cs typeface="Arial" panose="020B0604020202020204" pitchFamily="34" charset="0"/>
              </a:defRPr>
            </a:lvl3pPr>
            <a:lvl4pPr marL="1371600" indent="0">
              <a:lnSpc>
                <a:spcPct val="100000"/>
              </a:lnSpc>
              <a:buNone/>
              <a:defRPr sz="1400">
                <a:solidFill>
                  <a:schemeClr val="bg1"/>
                </a:solidFill>
                <a:latin typeface="+mj-lt"/>
                <a:cs typeface="Arial" panose="020B0604020202020204" pitchFamily="34" charset="0"/>
              </a:defRPr>
            </a:lvl4pPr>
            <a:lvl5pPr marL="1828800" indent="0">
              <a:lnSpc>
                <a:spcPct val="100000"/>
              </a:lnSpc>
              <a:buNone/>
              <a:defRPr sz="1400">
                <a:solidFill>
                  <a:schemeClr val="bg1"/>
                </a:solidFill>
                <a:latin typeface="+mj-lt"/>
                <a:cs typeface="Arial" panose="020B0604020202020204" pitchFamily="34" charset="0"/>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059F801B-9725-432B-9CE8-6F353446EC4B}"/>
              </a:ext>
            </a:extLst>
          </p:cNvPr>
          <p:cNvSpPr>
            <a:spLocks noGrp="1"/>
          </p:cNvSpPr>
          <p:nvPr>
            <p:ph type="title"/>
          </p:nvPr>
        </p:nvSpPr>
        <p:spPr>
          <a:xfrm>
            <a:off x="228600" y="3886200"/>
            <a:ext cx="2804477" cy="475315"/>
          </a:xfrm>
        </p:spPr>
        <p:txBody>
          <a:bodyPr vert="horz" lIns="0" tIns="45720" rIns="91440" bIns="45720" rtlCol="0" anchor="t">
            <a:noAutofit/>
          </a:bodyPr>
          <a:lstStyle>
            <a:lvl1pPr>
              <a:defRPr lang="en-US" sz="2400" b="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74919841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tx1">
              <a:lumMod val="95000"/>
              <a:lumOff val="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8615E1-5D6D-48CF-AD07-8B84FA4FCCB4}"/>
              </a:ext>
            </a:extLst>
          </p:cNvPr>
          <p:cNvSpPr>
            <a:spLocks noGrp="1"/>
          </p:cNvSpPr>
          <p:nvPr>
            <p:ph type="title"/>
          </p:nvPr>
        </p:nvSpPr>
        <p:spPr>
          <a:xfrm>
            <a:off x="228600" y="228600"/>
            <a:ext cx="9601199" cy="15017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257D790-2770-4A00-BC9B-FA42651B62EE}"/>
              </a:ext>
            </a:extLst>
          </p:cNvPr>
          <p:cNvSpPr>
            <a:spLocks noGrp="1"/>
          </p:cNvSpPr>
          <p:nvPr>
            <p:ph type="body" idx="1"/>
          </p:nvPr>
        </p:nvSpPr>
        <p:spPr>
          <a:xfrm>
            <a:off x="228599" y="2363788"/>
            <a:ext cx="9601199" cy="51800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699061"/>
      </p:ext>
    </p:extLst>
  </p:cSld>
  <p:clrMap bg1="lt1" tx1="dk1" bg2="lt2" tx2="dk2" accent1="accent1" accent2="accent2" accent3="accent3" accent4="accent4" accent5="accent5" accent6="accent6" hlink="hlink" folHlink="folHlink"/>
  <p:sldLayoutIdLst>
    <p:sldLayoutId id="2147483695" r:id="rId1"/>
    <p:sldLayoutId id="2147483693" r:id="rId2"/>
    <p:sldLayoutId id="2147483692" r:id="rId3"/>
    <p:sldLayoutId id="2147483694" r:id="rId4"/>
  </p:sldLayoutIdLst>
  <p:txStyles>
    <p:titleStyle>
      <a:lvl1pPr algn="l"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112" userDrawn="1">
          <p15:clr>
            <a:srgbClr val="F26B43"/>
          </p15:clr>
        </p15:guide>
        <p15:guide id="3" pos="4224" userDrawn="1">
          <p15:clr>
            <a:srgbClr val="F26B43"/>
          </p15:clr>
        </p15:guide>
        <p15:guide id="4" pos="144" userDrawn="1">
          <p15:clr>
            <a:srgbClr val="5ACBF0"/>
          </p15:clr>
        </p15:guide>
        <p15:guide id="6" pos="6192" userDrawn="1">
          <p15:clr>
            <a:srgbClr val="5ACBF0"/>
          </p15:clr>
        </p15:guide>
        <p15:guide id="8" orient="horz" pos="144" userDrawn="1">
          <p15:clr>
            <a:srgbClr val="5ACBF0"/>
          </p15:clr>
        </p15:guide>
        <p15:guide id="9" orient="horz" pos="4752" userDrawn="1">
          <p15:clr>
            <a:srgbClr val="5ACBF0"/>
          </p15:clr>
        </p15:guide>
        <p15:guide id="10" pos="1968" userDrawn="1">
          <p15:clr>
            <a:srgbClr val="5ACBF0"/>
          </p15:clr>
        </p15:guide>
        <p15:guide id="11" pos="2256" userDrawn="1">
          <p15:clr>
            <a:srgbClr val="5ACBF0"/>
          </p15:clr>
        </p15:guide>
        <p15:guide id="12" pos="4080" userDrawn="1">
          <p15:clr>
            <a:srgbClr val="5ACBF0"/>
          </p15:clr>
        </p15:guide>
        <p15:guide id="13" pos="436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s://en.wikipedia.org/wiki/State_Bank_of_Patiala" TargetMode="External"/><Relationship Id="rId3" Type="http://schemas.openxmlformats.org/officeDocument/2006/relationships/image" Target="../media/image45.png"/><Relationship Id="rId7" Type="http://schemas.openxmlformats.org/officeDocument/2006/relationships/hyperlink" Target="https://en.wikipedia.org/wiki/SBI_Life_Insurance_Company_Limited" TargetMode="External"/><Relationship Id="rId12" Type="http://schemas.openxmlformats.org/officeDocument/2006/relationships/hyperlink" Target="https://en.wikipedia.org/wiki/State_Bank_of_Mysor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n.wikipedia.org/wiki/SBI_Cards" TargetMode="External"/><Relationship Id="rId11" Type="http://schemas.openxmlformats.org/officeDocument/2006/relationships/hyperlink" Target="https://en.wikipedia.org/wiki/State_Bank_of_Indore" TargetMode="External"/><Relationship Id="rId5" Type="http://schemas.openxmlformats.org/officeDocument/2006/relationships/hyperlink" Target="https://en.wikipedia.org/wiki/SBI_Capital_Markets" TargetMode="External"/><Relationship Id="rId15" Type="http://schemas.openxmlformats.org/officeDocument/2006/relationships/hyperlink" Target="https://en.wikipedia.org/wiki/State_Bank_of_Travancore" TargetMode="External"/><Relationship Id="rId10" Type="http://schemas.openxmlformats.org/officeDocument/2006/relationships/hyperlink" Target="https://en.wikipedia.org/wiki/State_Bank_of_Hyderabad" TargetMode="External"/><Relationship Id="rId4" Type="http://schemas.openxmlformats.org/officeDocument/2006/relationships/image" Target="../media/image46.png"/><Relationship Id="rId9" Type="http://schemas.openxmlformats.org/officeDocument/2006/relationships/hyperlink" Target="https://en.wikipedia.org/wiki/State_Bank_of_Bikaner_and_Jaipur" TargetMode="External"/><Relationship Id="rId14" Type="http://schemas.openxmlformats.org/officeDocument/2006/relationships/hyperlink" Target="https://en.wikipedia.org/wiki/State_Bank_of_Saurashtr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h3.googleusercontent.com/_iFIztPmvqg8/Ta2H2xHyQPI/AAAAAAAAEkw/4wrxVD6mDOw/Functions-of-Banks.p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https://en.wikipedia.org/wiki/Commercial_bank" TargetMode="External"/><Relationship Id="rId7" Type="http://schemas.openxmlformats.org/officeDocument/2006/relationships/hyperlink" Target="https://en.wikipedia.org/wiki/Reserve_Bank_of_India" TargetMode="External"/><Relationship Id="rId2" Type="http://schemas.openxmlformats.org/officeDocument/2006/relationships/hyperlink" Target="https://en.wikipedia.org/wiki/British_Raj" TargetMode="External"/><Relationship Id="rId1" Type="http://schemas.openxmlformats.org/officeDocument/2006/relationships/slideLayout" Target="../slideLayouts/slideLayout2.xml"/><Relationship Id="rId6" Type="http://schemas.openxmlformats.org/officeDocument/2006/relationships/hyperlink" Target="https://en.wikipedia.org/wiki/British_India" TargetMode="External"/><Relationship Id="rId5" Type="http://schemas.openxmlformats.org/officeDocument/2006/relationships/hyperlink" Target="https://en.wikipedia.org/wiki/State_Bank_of_India" TargetMode="External"/><Relationship Id="rId4" Type="http://schemas.openxmlformats.org/officeDocument/2006/relationships/hyperlink" Target="https://en.wikipedia.org/wiki/Indian_subcontinen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toppr.com/guides/general-awareness/banking/types-of-banking/" TargetMode="External"/><Relationship Id="rId2" Type="http://schemas.openxmlformats.org/officeDocument/2006/relationships/hyperlink" Target="https://www.toppr.com/guides/general-awareness/rbi/currency-in-india/"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Cooperative_bank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close up of mathematical graphs">
            <a:extLst>
              <a:ext uri="{FF2B5EF4-FFF2-40B4-BE49-F238E27FC236}">
                <a16:creationId xmlns:a16="http://schemas.microsoft.com/office/drawing/2014/main" id="{7BD14B25-FFA5-4B8F-896A-1D6AD5C15A5E}"/>
              </a:ext>
            </a:extLst>
          </p:cNvPr>
          <p:cNvPicPr>
            <a:picLocks noGrp="1" noChangeAspect="1"/>
          </p:cNvPicPr>
          <p:nvPr>
            <p:ph type="pic" sz="quarter" idx="15"/>
          </p:nvPr>
        </p:nvPicPr>
        <p:blipFill rotWithShape="1">
          <a:blip r:embed="rId2" cstate="email">
            <a:alphaModFix/>
            <a:extLst>
              <a:ext uri="{28A0092B-C50C-407E-A947-70E740481C1C}">
                <a14:useLocalDpi xmlns:a14="http://schemas.microsoft.com/office/drawing/2010/main"/>
              </a:ext>
            </a:extLst>
          </a:blip>
          <a:srcRect l="121" r="121"/>
          <a:stretch/>
        </p:blipFill>
        <p:spPr/>
      </p:pic>
      <p:sp>
        <p:nvSpPr>
          <p:cNvPr id="4" name="Content Placeholder 3">
            <a:extLst>
              <a:ext uri="{FF2B5EF4-FFF2-40B4-BE49-F238E27FC236}">
                <a16:creationId xmlns:a16="http://schemas.microsoft.com/office/drawing/2014/main" id="{211550C0-A744-4D4E-B2C1-590932188019}"/>
              </a:ext>
            </a:extLst>
          </p:cNvPr>
          <p:cNvSpPr>
            <a:spLocks noGrp="1"/>
          </p:cNvSpPr>
          <p:nvPr>
            <p:ph sz="quarter" idx="13"/>
          </p:nvPr>
        </p:nvSpPr>
        <p:spPr/>
        <p:txBody>
          <a:bodyPr/>
          <a:lstStyle/>
          <a:p>
            <a:r>
              <a:rPr lang="en-US" dirty="0"/>
              <a:t>Submitted by - </a:t>
            </a:r>
          </a:p>
        </p:txBody>
      </p:sp>
      <p:sp>
        <p:nvSpPr>
          <p:cNvPr id="5" name="Text Placeholder 4">
            <a:extLst>
              <a:ext uri="{FF2B5EF4-FFF2-40B4-BE49-F238E27FC236}">
                <a16:creationId xmlns:a16="http://schemas.microsoft.com/office/drawing/2014/main" id="{7CD61503-6CC8-46FC-A387-705D37A0FDBF}"/>
              </a:ext>
            </a:extLst>
          </p:cNvPr>
          <p:cNvSpPr>
            <a:spLocks noGrp="1"/>
          </p:cNvSpPr>
          <p:nvPr>
            <p:ph type="body" sz="quarter" idx="14"/>
          </p:nvPr>
        </p:nvSpPr>
        <p:spPr/>
        <p:txBody>
          <a:bodyPr>
            <a:normAutofit/>
          </a:bodyPr>
          <a:lstStyle/>
          <a:p>
            <a:r>
              <a:rPr lang="en-US" sz="1600" dirty="0"/>
              <a:t>Saurav Singh</a:t>
            </a:r>
          </a:p>
          <a:p>
            <a:r>
              <a:rPr lang="en-US" sz="1600" dirty="0" err="1"/>
              <a:t>Shreyasi</a:t>
            </a:r>
            <a:r>
              <a:rPr lang="en-US" sz="1600" dirty="0"/>
              <a:t> Gour</a:t>
            </a:r>
          </a:p>
          <a:p>
            <a:r>
              <a:rPr lang="en-US" sz="1600" dirty="0"/>
              <a:t>Yash Gupta</a:t>
            </a:r>
          </a:p>
        </p:txBody>
      </p:sp>
      <p:sp>
        <p:nvSpPr>
          <p:cNvPr id="39" name="Content Placeholder 38">
            <a:extLst>
              <a:ext uri="{FF2B5EF4-FFF2-40B4-BE49-F238E27FC236}">
                <a16:creationId xmlns:a16="http://schemas.microsoft.com/office/drawing/2014/main" id="{28E4C3E5-39D0-4E73-92D1-37B7D32F08A7}"/>
              </a:ext>
            </a:extLst>
          </p:cNvPr>
          <p:cNvSpPr>
            <a:spLocks noGrp="1"/>
          </p:cNvSpPr>
          <p:nvPr>
            <p:ph sz="quarter" idx="11"/>
          </p:nvPr>
        </p:nvSpPr>
        <p:spPr/>
        <p:txBody>
          <a:bodyPr/>
          <a:lstStyle/>
          <a:p>
            <a:r>
              <a:rPr lang="en-US" dirty="0"/>
              <a:t>Submitted to - </a:t>
            </a:r>
          </a:p>
        </p:txBody>
      </p:sp>
      <p:sp>
        <p:nvSpPr>
          <p:cNvPr id="40" name="Text Placeholder 39">
            <a:extLst>
              <a:ext uri="{FF2B5EF4-FFF2-40B4-BE49-F238E27FC236}">
                <a16:creationId xmlns:a16="http://schemas.microsoft.com/office/drawing/2014/main" id="{5047EA2A-40A4-486B-B8C9-03B7FB007759}"/>
              </a:ext>
            </a:extLst>
          </p:cNvPr>
          <p:cNvSpPr>
            <a:spLocks noGrp="1"/>
          </p:cNvSpPr>
          <p:nvPr>
            <p:ph type="body" sz="quarter" idx="12"/>
          </p:nvPr>
        </p:nvSpPr>
        <p:spPr/>
        <p:txBody>
          <a:bodyPr>
            <a:normAutofit/>
          </a:bodyPr>
          <a:lstStyle/>
          <a:p>
            <a:r>
              <a:rPr lang="en-US" sz="1800" dirty="0"/>
              <a:t>MR. Sunil Verma</a:t>
            </a:r>
          </a:p>
        </p:txBody>
      </p:sp>
      <p:pic>
        <p:nvPicPr>
          <p:cNvPr id="48" name="Picture Placeholder 16">
            <a:extLst>
              <a:ext uri="{FF2B5EF4-FFF2-40B4-BE49-F238E27FC236}">
                <a16:creationId xmlns:a16="http://schemas.microsoft.com/office/drawing/2014/main" id="{56A4B0FF-F042-47B0-871D-4A36B729342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t="90" b="90"/>
          <a:stretch>
            <a:fillRect/>
          </a:stretch>
        </p:blipFill>
        <p:spPr>
          <a:xfrm>
            <a:off x="7955780" y="4214597"/>
            <a:ext cx="881063" cy="879475"/>
          </a:xfrm>
          <a:prstGeom prst="rect">
            <a:avLst/>
          </a:prstGeom>
        </p:spPr>
      </p:pic>
      <p:sp>
        <p:nvSpPr>
          <p:cNvPr id="2" name="Title 1">
            <a:extLst>
              <a:ext uri="{FF2B5EF4-FFF2-40B4-BE49-F238E27FC236}">
                <a16:creationId xmlns:a16="http://schemas.microsoft.com/office/drawing/2014/main" id="{F120A808-7F12-4113-98A3-D227177B9671}"/>
              </a:ext>
            </a:extLst>
          </p:cNvPr>
          <p:cNvSpPr>
            <a:spLocks noGrp="1"/>
          </p:cNvSpPr>
          <p:nvPr>
            <p:ph type="ctrTitle"/>
          </p:nvPr>
        </p:nvSpPr>
        <p:spPr/>
        <p:txBody>
          <a:bodyPr/>
          <a:lstStyle/>
          <a:p>
            <a:r>
              <a:rPr lang="en-US" dirty="0"/>
              <a:t>TAILWIND Banks</a:t>
            </a:r>
          </a:p>
        </p:txBody>
      </p:sp>
      <p:sp>
        <p:nvSpPr>
          <p:cNvPr id="3" name="Subtitle 2">
            <a:extLst>
              <a:ext uri="{FF2B5EF4-FFF2-40B4-BE49-F238E27FC236}">
                <a16:creationId xmlns:a16="http://schemas.microsoft.com/office/drawing/2014/main" id="{404F6AA6-65E7-4E7A-B550-6220A6167640}"/>
              </a:ext>
            </a:extLst>
          </p:cNvPr>
          <p:cNvSpPr>
            <a:spLocks noGrp="1"/>
          </p:cNvSpPr>
          <p:nvPr>
            <p:ph type="subTitle" idx="1"/>
          </p:nvPr>
        </p:nvSpPr>
        <p:spPr/>
        <p:txBody>
          <a:bodyPr/>
          <a:lstStyle/>
          <a:p>
            <a:r>
              <a:rPr lang="en-US" dirty="0"/>
              <a:t>INVEST IN YOUR FUTURE</a:t>
            </a:r>
          </a:p>
        </p:txBody>
      </p:sp>
    </p:spTree>
    <p:extLst>
      <p:ext uri="{BB962C8B-B14F-4D97-AF65-F5344CB8AC3E}">
        <p14:creationId xmlns:p14="http://schemas.microsoft.com/office/powerpoint/2010/main" val="346886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2471895"/>
            <a:ext cx="2893612" cy="4379585"/>
          </a:xfrm>
        </p:spPr>
        <p:txBody>
          <a:bodyPr/>
          <a:lstStyle/>
          <a:p>
            <a:r>
              <a:rPr lang="en-US" sz="3000" b="1" dirty="0"/>
              <a:t>Characteristics / Features of Bank :</a:t>
            </a:r>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0"/>
            <a:ext cx="6252762" cy="7729367"/>
          </a:xfrm>
        </p:spPr>
        <p:txBody>
          <a:bodyPr>
            <a:normAutofit fontScale="25000" lnSpcReduction="20000"/>
          </a:bodyPr>
          <a:lstStyle/>
          <a:p>
            <a:endParaRPr lang="en-US" sz="2000" dirty="0"/>
          </a:p>
          <a:p>
            <a:r>
              <a:rPr lang="en-US" sz="8000" b="1" dirty="0">
                <a:solidFill>
                  <a:srgbClr val="000000"/>
                </a:solidFill>
                <a:effectLst/>
              </a:rPr>
              <a:t>1. Dealing in Money</a:t>
            </a:r>
            <a:endParaRPr lang="en-US" sz="8000" b="1" dirty="0"/>
          </a:p>
          <a:p>
            <a:br>
              <a:rPr lang="en-US" sz="8000" dirty="0"/>
            </a:br>
            <a:r>
              <a:rPr lang="en-US" sz="8000" dirty="0"/>
              <a:t>Bank is a financial institution which deals with other people's money i.e. money given by depositors.</a:t>
            </a:r>
          </a:p>
          <a:p>
            <a:br>
              <a:rPr lang="en-US" sz="8000" dirty="0"/>
            </a:br>
            <a:r>
              <a:rPr lang="en-US" sz="8000" b="1" dirty="0">
                <a:solidFill>
                  <a:srgbClr val="000000"/>
                </a:solidFill>
                <a:effectLst/>
              </a:rPr>
              <a:t>2. Individual / Firm / Company</a:t>
            </a:r>
            <a:endParaRPr lang="en-US" sz="8000" b="1" dirty="0"/>
          </a:p>
          <a:p>
            <a:br>
              <a:rPr lang="en-US" sz="8000" dirty="0"/>
            </a:br>
            <a:r>
              <a:rPr lang="en-US" sz="8000" dirty="0"/>
              <a:t>A bank may be a person, firm or a company. A banking company means a company which is in the business of banking.</a:t>
            </a:r>
          </a:p>
          <a:p>
            <a:br>
              <a:rPr lang="en-US" sz="8000" dirty="0"/>
            </a:br>
            <a:r>
              <a:rPr lang="en-US" sz="8000" b="1" dirty="0">
                <a:solidFill>
                  <a:srgbClr val="000000"/>
                </a:solidFill>
                <a:effectLst/>
              </a:rPr>
              <a:t>3. Acceptance of Deposit</a:t>
            </a:r>
            <a:endParaRPr lang="en-US" sz="8000" b="1" dirty="0"/>
          </a:p>
          <a:p>
            <a:br>
              <a:rPr lang="en-US" sz="8000" dirty="0"/>
            </a:br>
            <a:r>
              <a:rPr lang="en-US" sz="8000" dirty="0"/>
              <a:t>A bank accepts money from the people in the form of deposits which are usually repayable on demand or after the expiry of a fixed period. It gives safety to the deposits of its customers. It also acts as a custodian of funds of its customers.</a:t>
            </a:r>
          </a:p>
          <a:p>
            <a:br>
              <a:rPr lang="en-US" sz="8000" dirty="0"/>
            </a:br>
            <a:r>
              <a:rPr lang="en-US" sz="8000" b="1" dirty="0">
                <a:solidFill>
                  <a:srgbClr val="000000"/>
                </a:solidFill>
                <a:effectLst/>
              </a:rPr>
              <a:t>4. Giving Advances</a:t>
            </a:r>
            <a:endParaRPr lang="en-US" sz="8000" b="1" dirty="0"/>
          </a:p>
          <a:p>
            <a:br>
              <a:rPr lang="en-US" sz="8000" dirty="0"/>
            </a:br>
            <a:r>
              <a:rPr lang="en-US" sz="8000" dirty="0"/>
              <a:t>A bank lends out money in the form of loans to those who require it for different purposes.</a:t>
            </a:r>
          </a:p>
          <a:p>
            <a:br>
              <a:rPr lang="en-US" sz="8000" dirty="0"/>
            </a:br>
            <a:r>
              <a:rPr lang="en-US" sz="8000" b="1" dirty="0">
                <a:solidFill>
                  <a:srgbClr val="000000"/>
                </a:solidFill>
                <a:effectLst/>
              </a:rPr>
              <a:t>5. Payment and Withdrawal</a:t>
            </a:r>
            <a:endParaRPr lang="en-US" sz="8000" b="1" dirty="0"/>
          </a:p>
          <a:p>
            <a:br>
              <a:rPr lang="en-US" sz="8000" dirty="0"/>
            </a:br>
            <a:r>
              <a:rPr lang="en-US" sz="8000" dirty="0"/>
              <a:t>A bank provides easy payment and withdrawal facility to its customers in the form of cheques and drafts, It also brings bank money in circulation. This money is in the form of cheques, drafts, etc.</a:t>
            </a:r>
          </a:p>
          <a:p>
            <a:endParaRPr lang="en-US" sz="8000" dirty="0"/>
          </a:p>
          <a:p>
            <a:pPr marL="514350" indent="-514350">
              <a:buFont typeface="+mj-lt"/>
              <a:buAutoNum type="arabicPeriod"/>
            </a:pPr>
            <a:endParaRPr lang="en-US" sz="2000" dirty="0"/>
          </a:p>
        </p:txBody>
      </p:sp>
    </p:spTree>
    <p:extLst>
      <p:ext uri="{BB962C8B-B14F-4D97-AF65-F5344CB8AC3E}">
        <p14:creationId xmlns:p14="http://schemas.microsoft.com/office/powerpoint/2010/main" val="1315784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2471895"/>
            <a:ext cx="2893612" cy="4379585"/>
          </a:xfrm>
        </p:spPr>
        <p:txBody>
          <a:bodyPr/>
          <a:lstStyle/>
          <a:p>
            <a:r>
              <a:rPr lang="en-US" sz="3000" b="1" dirty="0"/>
              <a:t>Characteristics / Features of Bank :</a:t>
            </a:r>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0"/>
            <a:ext cx="6252762" cy="7729367"/>
          </a:xfrm>
        </p:spPr>
        <p:txBody>
          <a:bodyPr>
            <a:normAutofit fontScale="25000" lnSpcReduction="20000"/>
          </a:bodyPr>
          <a:lstStyle/>
          <a:p>
            <a:endParaRPr lang="en-US" sz="2000" dirty="0"/>
          </a:p>
          <a:p>
            <a:br>
              <a:rPr lang="en-US" sz="8000" dirty="0"/>
            </a:br>
            <a:r>
              <a:rPr lang="en-US" sz="8000" b="1" dirty="0">
                <a:solidFill>
                  <a:srgbClr val="000000"/>
                </a:solidFill>
                <a:effectLst/>
              </a:rPr>
              <a:t>6. Agency and Utility Services</a:t>
            </a:r>
            <a:endParaRPr lang="en-US" sz="8000" b="1" dirty="0"/>
          </a:p>
          <a:p>
            <a:br>
              <a:rPr lang="en-US" sz="8000" dirty="0"/>
            </a:br>
            <a:r>
              <a:rPr lang="en-US" sz="8000" dirty="0"/>
              <a:t>A bank provides various banking facilities to its customers. They include general utility services and agency services.</a:t>
            </a:r>
          </a:p>
          <a:p>
            <a:br>
              <a:rPr lang="en-US" sz="8000" dirty="0"/>
            </a:br>
            <a:r>
              <a:rPr lang="en-US" sz="8000" b="1" dirty="0">
                <a:solidFill>
                  <a:srgbClr val="000000"/>
                </a:solidFill>
                <a:effectLst/>
              </a:rPr>
              <a:t>7. Profit and Service Orientation</a:t>
            </a:r>
            <a:endParaRPr lang="en-US" sz="8000" b="1" dirty="0"/>
          </a:p>
          <a:p>
            <a:br>
              <a:rPr lang="en-US" sz="8000" dirty="0"/>
            </a:br>
            <a:r>
              <a:rPr lang="en-US" sz="8000" dirty="0"/>
              <a:t>A bank is a profit seeking institution having service oriented approach.</a:t>
            </a:r>
          </a:p>
          <a:p>
            <a:br>
              <a:rPr lang="en-US" sz="8000" dirty="0"/>
            </a:br>
            <a:r>
              <a:rPr lang="en-US" sz="8000" b="1" dirty="0">
                <a:solidFill>
                  <a:srgbClr val="000000"/>
                </a:solidFill>
                <a:effectLst/>
              </a:rPr>
              <a:t>8. Ever increasing Functions</a:t>
            </a:r>
            <a:endParaRPr lang="en-US" sz="8000" b="1" dirty="0"/>
          </a:p>
          <a:p>
            <a:br>
              <a:rPr lang="en-US" sz="8000" dirty="0"/>
            </a:br>
            <a:r>
              <a:rPr lang="en-US" sz="8000" dirty="0"/>
              <a:t>Banking is an evolutionary concept. There is continuous expansion and diversification as regards the functions, services and activities of a bank.</a:t>
            </a:r>
          </a:p>
          <a:p>
            <a:br>
              <a:rPr lang="en-US" sz="8000" dirty="0"/>
            </a:br>
            <a:r>
              <a:rPr lang="en-US" sz="8000" b="1" dirty="0">
                <a:solidFill>
                  <a:srgbClr val="000000"/>
                </a:solidFill>
                <a:effectLst/>
              </a:rPr>
              <a:t>9. Connecting Link</a:t>
            </a:r>
            <a:endParaRPr lang="en-US" sz="8000" b="1" dirty="0"/>
          </a:p>
          <a:p>
            <a:br>
              <a:rPr lang="en-US" sz="8000" dirty="0"/>
            </a:br>
            <a:r>
              <a:rPr lang="en-US" sz="8000" dirty="0"/>
              <a:t>A bank acts as a connecting link between borrowers and lenders of money. Banks collect money from those who have surplus money and give the same to those who are in need of money.</a:t>
            </a:r>
          </a:p>
          <a:p>
            <a:br>
              <a:rPr lang="en-US" sz="8000" dirty="0"/>
            </a:br>
            <a:r>
              <a:rPr lang="en-US" sz="8000" b="1" dirty="0">
                <a:solidFill>
                  <a:srgbClr val="000000"/>
                </a:solidFill>
                <a:effectLst/>
              </a:rPr>
              <a:t>10. Banking Business</a:t>
            </a:r>
            <a:endParaRPr lang="en-US" sz="8000" b="1" dirty="0"/>
          </a:p>
          <a:p>
            <a:br>
              <a:rPr lang="en-US" sz="8000" dirty="0"/>
            </a:br>
            <a:r>
              <a:rPr lang="en-US" sz="8000" dirty="0"/>
              <a:t>A bank's main activity should be to do business of banking which should not be subsidiary to any other business.</a:t>
            </a:r>
          </a:p>
          <a:p>
            <a:pPr marL="514350" indent="-514350">
              <a:buFont typeface="+mj-lt"/>
              <a:buAutoNum type="arabicPeriod"/>
            </a:pPr>
            <a:endParaRPr lang="en-US" sz="2000" dirty="0"/>
          </a:p>
        </p:txBody>
      </p:sp>
    </p:spTree>
    <p:extLst>
      <p:ext uri="{BB962C8B-B14F-4D97-AF65-F5344CB8AC3E}">
        <p14:creationId xmlns:p14="http://schemas.microsoft.com/office/powerpoint/2010/main" val="2057613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2471895"/>
            <a:ext cx="2893612" cy="4379585"/>
          </a:xfrm>
        </p:spPr>
        <p:txBody>
          <a:bodyPr/>
          <a:lstStyle/>
          <a:p>
            <a:r>
              <a:rPr lang="en-US" sz="3000" b="1" dirty="0"/>
              <a:t>Characteristics / Features of Bank :</a:t>
            </a:r>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0"/>
            <a:ext cx="6252762" cy="7729367"/>
          </a:xfrm>
        </p:spPr>
        <p:txBody>
          <a:bodyPr>
            <a:normAutofit/>
          </a:bodyPr>
          <a:lstStyle/>
          <a:p>
            <a:endParaRPr lang="en-US" sz="2000" dirty="0"/>
          </a:p>
          <a:p>
            <a:br>
              <a:rPr lang="en-US" sz="2000" dirty="0"/>
            </a:br>
            <a:br>
              <a:rPr lang="en-US" sz="2000" dirty="0"/>
            </a:br>
            <a:r>
              <a:rPr lang="en-US" sz="2000" b="1" dirty="0">
                <a:solidFill>
                  <a:srgbClr val="000000"/>
                </a:solidFill>
                <a:effectLst/>
              </a:rPr>
              <a:t>11. Name Identity</a:t>
            </a:r>
            <a:endParaRPr lang="en-US" sz="2000" b="1" dirty="0"/>
          </a:p>
          <a:p>
            <a:br>
              <a:rPr lang="en-US" sz="2000" dirty="0"/>
            </a:br>
            <a:r>
              <a:rPr lang="en-US" sz="2000" dirty="0"/>
              <a:t>A bank should always add the word "bank" to its name to enable people to know that it is a bank and that it is dealing in money.</a:t>
            </a:r>
          </a:p>
          <a:p>
            <a:pPr marL="514350" indent="-514350">
              <a:buFont typeface="+mj-lt"/>
              <a:buAutoNum type="arabicPeriod"/>
            </a:pPr>
            <a:endParaRPr lang="en-US" sz="2000" dirty="0"/>
          </a:p>
        </p:txBody>
      </p:sp>
    </p:spTree>
    <p:extLst>
      <p:ext uri="{BB962C8B-B14F-4D97-AF65-F5344CB8AC3E}">
        <p14:creationId xmlns:p14="http://schemas.microsoft.com/office/powerpoint/2010/main" val="865422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2895600"/>
            <a:ext cx="2893612" cy="3955880"/>
          </a:xfrm>
        </p:spPr>
        <p:txBody>
          <a:bodyPr/>
          <a:lstStyle/>
          <a:p>
            <a:pPr algn="ctr"/>
            <a:r>
              <a:rPr lang="en-US" sz="2800" b="1" dirty="0"/>
              <a:t>Role of Banking</a:t>
            </a:r>
            <a:endParaRPr lang="en-IN" sz="3200" dirty="0"/>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0"/>
            <a:ext cx="6252762" cy="7729367"/>
          </a:xfrm>
        </p:spPr>
        <p:txBody>
          <a:bodyPr>
            <a:noAutofit/>
          </a:bodyPr>
          <a:lstStyle/>
          <a:p>
            <a:endParaRPr lang="en-US" sz="2000" dirty="0"/>
          </a:p>
          <a:p>
            <a:endParaRPr lang="en-US" sz="2000" dirty="0"/>
          </a:p>
          <a:p>
            <a:r>
              <a:rPr lang="en-US" sz="2000" dirty="0"/>
              <a:t>Banks make it far easier for a complex economy to carry out the extraordinary range of transactions that occur in goods, labor, and financial capital markets. Imagine for a moment what the economy would be like if all payments had to be made in cash. When shopping for a large purchase or going on vacation you might need to carry hundreds of dollars in a pocket or purse. Even small businesses would need stockpiles of cash to pay workers and to purchase supplies. A bank allows people and businesses to store this money in either a checking account or savings account, for example, and then withdraw this money as needed through the use of a direct withdrawal, writing a check, or using a debit card.</a:t>
            </a:r>
          </a:p>
          <a:p>
            <a:r>
              <a:rPr lang="en-IN" sz="2000" dirty="0"/>
              <a:t>Banks provide funds for business as well as personal needs of individuals. They play a significant role in the economy of a nation. </a:t>
            </a:r>
          </a:p>
          <a:p>
            <a:r>
              <a:rPr lang="en-IN" sz="2000" dirty="0"/>
              <a:t>It encourages savings habit amongst people and thereby makes funds available for productive </a:t>
            </a:r>
            <a:r>
              <a:rPr lang="en-US" sz="2000" dirty="0"/>
              <a:t>use.</a:t>
            </a:r>
          </a:p>
          <a:p>
            <a:pPr marL="514350" indent="-514350">
              <a:buFont typeface="+mj-lt"/>
              <a:buAutoNum type="arabicPeriod"/>
            </a:pPr>
            <a:endParaRPr lang="en-US" sz="2000" dirty="0"/>
          </a:p>
        </p:txBody>
      </p:sp>
    </p:spTree>
    <p:extLst>
      <p:ext uri="{BB962C8B-B14F-4D97-AF65-F5344CB8AC3E}">
        <p14:creationId xmlns:p14="http://schemas.microsoft.com/office/powerpoint/2010/main" val="793861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0"/>
            <a:ext cx="6252762" cy="7729367"/>
          </a:xfrm>
        </p:spPr>
        <p:txBody>
          <a:bodyPr>
            <a:noAutofit/>
          </a:bodyPr>
          <a:lstStyle/>
          <a:p>
            <a:endParaRPr lang="en-IN" sz="2000" dirty="0"/>
          </a:p>
          <a:p>
            <a:r>
              <a:rPr lang="en-IN" sz="2000" dirty="0"/>
              <a:t>It acts as an intermediary between people having surplus money and those requiring money </a:t>
            </a:r>
            <a:r>
              <a:rPr lang="en-US" sz="2000" dirty="0"/>
              <a:t>for various business activities.</a:t>
            </a:r>
          </a:p>
          <a:p>
            <a:r>
              <a:rPr lang="en-IN" sz="2000" dirty="0"/>
              <a:t>It facilitates business transactions through receipts and payments by cheques instead of </a:t>
            </a:r>
            <a:r>
              <a:rPr lang="en-US" sz="2000" dirty="0"/>
              <a:t>currency.</a:t>
            </a:r>
          </a:p>
          <a:p>
            <a:pPr marL="514350" indent="-514350">
              <a:buFont typeface="+mj-lt"/>
              <a:buAutoNum type="arabicPeriod"/>
            </a:pPr>
            <a:endParaRPr lang="en-US" sz="2000" dirty="0"/>
          </a:p>
        </p:txBody>
      </p:sp>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2895600"/>
            <a:ext cx="2893612" cy="3955880"/>
          </a:xfrm>
        </p:spPr>
        <p:txBody>
          <a:bodyPr/>
          <a:lstStyle/>
          <a:p>
            <a:pPr algn="ctr"/>
            <a:r>
              <a:rPr lang="en-US" sz="2800" b="1" dirty="0"/>
              <a:t>Role of Banking</a:t>
            </a:r>
            <a:endParaRPr lang="en-IN" sz="3200" dirty="0"/>
          </a:p>
          <a:p>
            <a:endParaRPr lang="en-IN" dirty="0"/>
          </a:p>
        </p:txBody>
      </p:sp>
      <p:pic>
        <p:nvPicPr>
          <p:cNvPr id="2" name="Picture 1">
            <a:extLst>
              <a:ext uri="{FF2B5EF4-FFF2-40B4-BE49-F238E27FC236}">
                <a16:creationId xmlns:a16="http://schemas.microsoft.com/office/drawing/2014/main" id="{A66F602C-8A58-4B00-A7A5-A79D0B2F35C4}"/>
              </a:ext>
            </a:extLst>
          </p:cNvPr>
          <p:cNvPicPr>
            <a:picLocks noChangeAspect="1"/>
          </p:cNvPicPr>
          <p:nvPr/>
        </p:nvPicPr>
        <p:blipFill>
          <a:blip r:embed="rId3"/>
          <a:stretch>
            <a:fillRect/>
          </a:stretch>
        </p:blipFill>
        <p:spPr>
          <a:xfrm>
            <a:off x="3659661" y="3646715"/>
            <a:ext cx="5840703" cy="2965280"/>
          </a:xfrm>
          <a:prstGeom prst="rect">
            <a:avLst/>
          </a:prstGeom>
        </p:spPr>
      </p:pic>
    </p:spTree>
    <p:extLst>
      <p:ext uri="{BB962C8B-B14F-4D97-AF65-F5344CB8AC3E}">
        <p14:creationId xmlns:p14="http://schemas.microsoft.com/office/powerpoint/2010/main" val="42380583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130629"/>
            <a:ext cx="2893612" cy="6982109"/>
          </a:xfrm>
        </p:spPr>
        <p:txBody>
          <a:bodyPr>
            <a:normAutofit/>
          </a:bodyPr>
          <a:lstStyle/>
          <a:p>
            <a:pPr algn="ctr"/>
            <a:r>
              <a:rPr lang="en-IN" sz="1800" b="1" dirty="0"/>
              <a:t>Distinction between banks and moneylenders</a:t>
            </a:r>
            <a:endParaRPr lang="en-IN" sz="1800" dirty="0"/>
          </a:p>
          <a:p>
            <a:endParaRPr lang="en-IN" sz="1800" dirty="0"/>
          </a:p>
        </p:txBody>
      </p:sp>
      <p:pic>
        <p:nvPicPr>
          <p:cNvPr id="3" name="Picture 2">
            <a:extLst>
              <a:ext uri="{FF2B5EF4-FFF2-40B4-BE49-F238E27FC236}">
                <a16:creationId xmlns:a16="http://schemas.microsoft.com/office/drawing/2014/main" id="{0DE3F74A-302E-4E11-A2B0-3F1F362E0A2C}"/>
              </a:ext>
            </a:extLst>
          </p:cNvPr>
          <p:cNvPicPr>
            <a:picLocks noChangeAspect="1"/>
          </p:cNvPicPr>
          <p:nvPr/>
        </p:nvPicPr>
        <p:blipFill>
          <a:blip r:embed="rId3"/>
          <a:stretch>
            <a:fillRect/>
          </a:stretch>
        </p:blipFill>
        <p:spPr>
          <a:xfrm>
            <a:off x="0" y="790291"/>
            <a:ext cx="10058400" cy="6982109"/>
          </a:xfrm>
          <a:prstGeom prst="rect">
            <a:avLst/>
          </a:prstGeom>
        </p:spPr>
      </p:pic>
    </p:spTree>
    <p:extLst>
      <p:ext uri="{BB962C8B-B14F-4D97-AF65-F5344CB8AC3E}">
        <p14:creationId xmlns:p14="http://schemas.microsoft.com/office/powerpoint/2010/main" val="10441328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p:cNvPicPr>
            <a:picLocks noGrp="1" noChangeAspect="1"/>
          </p:cNvPicPr>
          <p:nvPr>
            <p:ph type="pic" sz="quarter" idx="15"/>
          </p:nvPr>
        </p:nvPicPr>
        <p:blipFill>
          <a:blip r:embed="rId3"/>
          <a:srcRect t="8889" b="8889"/>
          <a:stretch>
            <a:fillRect/>
          </a:stretch>
        </p:blipFill>
        <p:spPr>
          <a:xfrm>
            <a:off x="3381377" y="34528"/>
            <a:ext cx="4972048" cy="3277032"/>
          </a:xfrm>
          <a:prstGeom prst="rect">
            <a:avLst/>
          </a:prstGeom>
          <a:ln w="38100" cap="sq">
            <a:solidFill>
              <a:srgbClr val="1B4935"/>
            </a:solidFill>
            <a:prstDash val="solid"/>
            <a:miter lim="800000"/>
          </a:ln>
          <a:effectLst>
            <a:outerShdw blurRad="50800" dist="38100" dir="2700000" algn="tl" rotWithShape="0">
              <a:srgbClr val="000000">
                <a:alpha val="43000"/>
              </a:srgbClr>
            </a:outerShdw>
          </a:effectLst>
        </p:spPr>
      </p:pic>
      <p:sp>
        <p:nvSpPr>
          <p:cNvPr id="8" name="Text Placeholder 7"/>
          <p:cNvSpPr>
            <a:spLocks noGrp="1"/>
          </p:cNvSpPr>
          <p:nvPr>
            <p:ph type="body" sz="quarter" idx="14"/>
          </p:nvPr>
        </p:nvSpPr>
        <p:spPr>
          <a:xfrm>
            <a:off x="161925" y="2310147"/>
            <a:ext cx="2343150" cy="4938378"/>
          </a:xfrm>
        </p:spPr>
        <p:txBody>
          <a:bodyPr>
            <a:normAutofit/>
          </a:bodyPr>
          <a:lstStyle/>
          <a:p>
            <a:r>
              <a:rPr lang="en-IN" sz="2800" b="1" u="sng" dirty="0">
                <a:latin typeface="+mj-lt"/>
              </a:rPr>
              <a:t>IND</a:t>
            </a:r>
            <a:r>
              <a:rPr lang="en-IN" sz="2800" dirty="0">
                <a:latin typeface="+mj-lt"/>
              </a:rPr>
              <a:t>IAN</a:t>
            </a:r>
            <a:br>
              <a:rPr lang="en-US" sz="2800" b="1" dirty="0">
                <a:latin typeface="+mj-lt"/>
              </a:rPr>
            </a:br>
            <a:r>
              <a:rPr lang="en-US" sz="2800" b="1" u="sng" dirty="0">
                <a:latin typeface="+mj-lt"/>
              </a:rPr>
              <a:t>BA</a:t>
            </a:r>
            <a:r>
              <a:rPr lang="en-US" sz="2800" dirty="0">
                <a:latin typeface="+mj-lt"/>
              </a:rPr>
              <a:t>NKING </a:t>
            </a:r>
            <a:br>
              <a:rPr lang="en-IN" sz="2800" b="1" dirty="0">
                <a:latin typeface="+mj-lt"/>
              </a:rPr>
            </a:br>
            <a:r>
              <a:rPr lang="en-IN" sz="2800" b="1" u="sng" dirty="0">
                <a:latin typeface="+mj-lt"/>
              </a:rPr>
              <a:t>S</a:t>
            </a:r>
            <a:r>
              <a:rPr lang="en-IN" sz="2800" dirty="0">
                <a:latin typeface="+mj-lt"/>
              </a:rPr>
              <a:t>YSTEM</a:t>
            </a:r>
            <a:endParaRPr lang="en-US" sz="2400" dirty="0">
              <a:latin typeface="+mj-lt"/>
            </a:endParaRPr>
          </a:p>
        </p:txBody>
      </p:sp>
      <p:sp>
        <p:nvSpPr>
          <p:cNvPr id="29" name="Rectangle 28"/>
          <p:cNvSpPr/>
          <p:nvPr/>
        </p:nvSpPr>
        <p:spPr>
          <a:xfrm>
            <a:off x="8404370" y="1"/>
            <a:ext cx="1654031" cy="331156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a:t>
            </a:r>
          </a:p>
          <a:p>
            <a:pPr algn="ctr"/>
            <a:r>
              <a:rPr lang="en-US" dirty="0"/>
              <a:t>U </a:t>
            </a:r>
          </a:p>
          <a:p>
            <a:pPr algn="ctr"/>
            <a:r>
              <a:rPr lang="en-US" dirty="0"/>
              <a:t>Guess Me?</a:t>
            </a:r>
            <a:endParaRPr lang="en-IN" dirty="0"/>
          </a:p>
        </p:txBody>
      </p:sp>
      <p:sp>
        <p:nvSpPr>
          <p:cNvPr id="31" name="Right Arrow 30"/>
          <p:cNvSpPr/>
          <p:nvPr/>
        </p:nvSpPr>
        <p:spPr>
          <a:xfrm rot="9634012">
            <a:off x="7677512" y="2251305"/>
            <a:ext cx="1610107" cy="34942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Picture 32"/>
          <p:cNvPicPr>
            <a:picLocks noChangeAspect="1"/>
          </p:cNvPicPr>
          <p:nvPr/>
        </p:nvPicPr>
        <p:blipFill>
          <a:blip r:embed="rId4"/>
          <a:stretch>
            <a:fillRect/>
          </a:stretch>
        </p:blipFill>
        <p:spPr>
          <a:xfrm>
            <a:off x="8404370" y="3329666"/>
            <a:ext cx="1654030" cy="716312"/>
          </a:xfrm>
          <a:prstGeom prst="rect">
            <a:avLst/>
          </a:prstGeom>
        </p:spPr>
      </p:pic>
      <p:pic>
        <p:nvPicPr>
          <p:cNvPr id="34" name="Picture 33"/>
          <p:cNvPicPr>
            <a:picLocks noChangeAspect="1"/>
          </p:cNvPicPr>
          <p:nvPr/>
        </p:nvPicPr>
        <p:blipFill>
          <a:blip r:embed="rId5"/>
          <a:stretch>
            <a:fillRect/>
          </a:stretch>
        </p:blipFill>
        <p:spPr>
          <a:xfrm>
            <a:off x="8384844" y="4067635"/>
            <a:ext cx="1672351" cy="418088"/>
          </a:xfrm>
          <a:prstGeom prst="rect">
            <a:avLst/>
          </a:prstGeom>
        </p:spPr>
      </p:pic>
      <p:pic>
        <p:nvPicPr>
          <p:cNvPr id="35" name="Picture 34"/>
          <p:cNvPicPr>
            <a:picLocks noChangeAspect="1"/>
          </p:cNvPicPr>
          <p:nvPr/>
        </p:nvPicPr>
        <p:blipFill>
          <a:blip r:embed="rId6"/>
          <a:stretch>
            <a:fillRect/>
          </a:stretch>
        </p:blipFill>
        <p:spPr>
          <a:xfrm>
            <a:off x="8971347" y="4455177"/>
            <a:ext cx="1085849" cy="994499"/>
          </a:xfrm>
          <a:prstGeom prst="rect">
            <a:avLst/>
          </a:prstGeom>
        </p:spPr>
      </p:pic>
      <p:pic>
        <p:nvPicPr>
          <p:cNvPr id="36" name="Picture 35"/>
          <p:cNvPicPr>
            <a:picLocks noChangeAspect="1"/>
          </p:cNvPicPr>
          <p:nvPr/>
        </p:nvPicPr>
        <p:blipFill>
          <a:blip r:embed="rId7"/>
          <a:stretch>
            <a:fillRect/>
          </a:stretch>
        </p:blipFill>
        <p:spPr>
          <a:xfrm>
            <a:off x="3381377" y="3356642"/>
            <a:ext cx="1626290" cy="750521"/>
          </a:xfrm>
          <a:prstGeom prst="rect">
            <a:avLst/>
          </a:prstGeom>
        </p:spPr>
      </p:pic>
      <p:pic>
        <p:nvPicPr>
          <p:cNvPr id="37" name="Picture 36"/>
          <p:cNvPicPr>
            <a:picLocks noChangeAspect="1"/>
          </p:cNvPicPr>
          <p:nvPr/>
        </p:nvPicPr>
        <p:blipFill>
          <a:blip r:embed="rId8"/>
          <a:stretch>
            <a:fillRect/>
          </a:stretch>
        </p:blipFill>
        <p:spPr>
          <a:xfrm>
            <a:off x="5007667" y="3356643"/>
            <a:ext cx="2166176" cy="392364"/>
          </a:xfrm>
          <a:prstGeom prst="rect">
            <a:avLst/>
          </a:prstGeom>
        </p:spPr>
      </p:pic>
      <p:pic>
        <p:nvPicPr>
          <p:cNvPr id="38" name="Picture 37"/>
          <p:cNvPicPr>
            <a:picLocks noChangeAspect="1"/>
          </p:cNvPicPr>
          <p:nvPr/>
        </p:nvPicPr>
        <p:blipFill>
          <a:blip r:embed="rId9"/>
          <a:stretch>
            <a:fillRect/>
          </a:stretch>
        </p:blipFill>
        <p:spPr>
          <a:xfrm>
            <a:off x="3381377" y="4045808"/>
            <a:ext cx="1626290" cy="473317"/>
          </a:xfrm>
          <a:prstGeom prst="rect">
            <a:avLst/>
          </a:prstGeom>
        </p:spPr>
      </p:pic>
      <p:pic>
        <p:nvPicPr>
          <p:cNvPr id="39" name="Picture 38"/>
          <p:cNvPicPr>
            <a:picLocks noChangeAspect="1"/>
          </p:cNvPicPr>
          <p:nvPr/>
        </p:nvPicPr>
        <p:blipFill>
          <a:blip r:embed="rId10"/>
          <a:stretch>
            <a:fillRect/>
          </a:stretch>
        </p:blipFill>
        <p:spPr>
          <a:xfrm>
            <a:off x="5276722" y="4368123"/>
            <a:ext cx="2333625" cy="523875"/>
          </a:xfrm>
          <a:prstGeom prst="rect">
            <a:avLst/>
          </a:prstGeom>
        </p:spPr>
      </p:pic>
      <p:pic>
        <p:nvPicPr>
          <p:cNvPr id="40" name="Picture 39"/>
          <p:cNvPicPr>
            <a:picLocks noChangeAspect="1"/>
          </p:cNvPicPr>
          <p:nvPr/>
        </p:nvPicPr>
        <p:blipFill>
          <a:blip r:embed="rId11"/>
          <a:stretch>
            <a:fillRect/>
          </a:stretch>
        </p:blipFill>
        <p:spPr>
          <a:xfrm>
            <a:off x="3414715" y="4519126"/>
            <a:ext cx="1843085" cy="433262"/>
          </a:xfrm>
          <a:prstGeom prst="rect">
            <a:avLst/>
          </a:prstGeom>
        </p:spPr>
      </p:pic>
      <p:pic>
        <p:nvPicPr>
          <p:cNvPr id="41" name="Picture 40"/>
          <p:cNvPicPr>
            <a:picLocks noChangeAspect="1"/>
          </p:cNvPicPr>
          <p:nvPr/>
        </p:nvPicPr>
        <p:blipFill>
          <a:blip r:embed="rId12"/>
          <a:stretch>
            <a:fillRect/>
          </a:stretch>
        </p:blipFill>
        <p:spPr>
          <a:xfrm>
            <a:off x="5007667" y="3764122"/>
            <a:ext cx="2166176" cy="594477"/>
          </a:xfrm>
          <a:prstGeom prst="rect">
            <a:avLst/>
          </a:prstGeom>
        </p:spPr>
      </p:pic>
      <p:pic>
        <p:nvPicPr>
          <p:cNvPr id="42" name="Picture 41"/>
          <p:cNvPicPr>
            <a:picLocks noChangeAspect="1"/>
          </p:cNvPicPr>
          <p:nvPr/>
        </p:nvPicPr>
        <p:blipFill>
          <a:blip r:embed="rId13"/>
          <a:stretch>
            <a:fillRect/>
          </a:stretch>
        </p:blipFill>
        <p:spPr>
          <a:xfrm>
            <a:off x="7173843" y="3355136"/>
            <a:ext cx="1211002" cy="419602"/>
          </a:xfrm>
          <a:prstGeom prst="rect">
            <a:avLst/>
          </a:prstGeom>
        </p:spPr>
      </p:pic>
      <p:pic>
        <p:nvPicPr>
          <p:cNvPr id="43" name="Picture 42"/>
          <p:cNvPicPr>
            <a:picLocks noChangeAspect="1"/>
          </p:cNvPicPr>
          <p:nvPr/>
        </p:nvPicPr>
        <p:blipFill>
          <a:blip r:embed="rId14"/>
          <a:stretch>
            <a:fillRect/>
          </a:stretch>
        </p:blipFill>
        <p:spPr>
          <a:xfrm>
            <a:off x="5695695" y="4881076"/>
            <a:ext cx="1810006" cy="504280"/>
          </a:xfrm>
          <a:prstGeom prst="rect">
            <a:avLst/>
          </a:prstGeom>
        </p:spPr>
      </p:pic>
      <p:pic>
        <p:nvPicPr>
          <p:cNvPr id="44" name="Picture 43"/>
          <p:cNvPicPr>
            <a:picLocks noChangeAspect="1"/>
          </p:cNvPicPr>
          <p:nvPr/>
        </p:nvPicPr>
        <p:blipFill>
          <a:blip r:embed="rId15"/>
          <a:stretch>
            <a:fillRect/>
          </a:stretch>
        </p:blipFill>
        <p:spPr>
          <a:xfrm>
            <a:off x="7173843" y="3791211"/>
            <a:ext cx="1211000" cy="496480"/>
          </a:xfrm>
          <a:prstGeom prst="rect">
            <a:avLst/>
          </a:prstGeom>
        </p:spPr>
      </p:pic>
      <p:pic>
        <p:nvPicPr>
          <p:cNvPr id="45" name="Picture 44"/>
          <p:cNvPicPr>
            <a:picLocks noChangeAspect="1"/>
          </p:cNvPicPr>
          <p:nvPr/>
        </p:nvPicPr>
        <p:blipFill>
          <a:blip r:embed="rId16"/>
          <a:stretch>
            <a:fillRect/>
          </a:stretch>
        </p:blipFill>
        <p:spPr>
          <a:xfrm>
            <a:off x="4957507" y="5463431"/>
            <a:ext cx="1476375" cy="638175"/>
          </a:xfrm>
          <a:prstGeom prst="rect">
            <a:avLst/>
          </a:prstGeom>
        </p:spPr>
      </p:pic>
      <p:pic>
        <p:nvPicPr>
          <p:cNvPr id="46" name="Picture 45"/>
          <p:cNvPicPr>
            <a:picLocks noChangeAspect="1"/>
          </p:cNvPicPr>
          <p:nvPr/>
        </p:nvPicPr>
        <p:blipFill>
          <a:blip r:embed="rId17"/>
          <a:stretch>
            <a:fillRect/>
          </a:stretch>
        </p:blipFill>
        <p:spPr>
          <a:xfrm>
            <a:off x="6419722" y="5497621"/>
            <a:ext cx="1606343" cy="603985"/>
          </a:xfrm>
          <a:prstGeom prst="rect">
            <a:avLst/>
          </a:prstGeom>
        </p:spPr>
      </p:pic>
      <p:pic>
        <p:nvPicPr>
          <p:cNvPr id="47" name="Picture 46"/>
          <p:cNvPicPr>
            <a:picLocks noChangeAspect="1"/>
          </p:cNvPicPr>
          <p:nvPr/>
        </p:nvPicPr>
        <p:blipFill>
          <a:blip r:embed="rId18"/>
          <a:stretch>
            <a:fillRect/>
          </a:stretch>
        </p:blipFill>
        <p:spPr>
          <a:xfrm>
            <a:off x="8026064" y="5476577"/>
            <a:ext cx="2032335" cy="625029"/>
          </a:xfrm>
          <a:prstGeom prst="rect">
            <a:avLst/>
          </a:prstGeom>
        </p:spPr>
      </p:pic>
      <p:pic>
        <p:nvPicPr>
          <p:cNvPr id="48" name="Picture 47"/>
          <p:cNvPicPr>
            <a:picLocks noChangeAspect="1"/>
          </p:cNvPicPr>
          <p:nvPr/>
        </p:nvPicPr>
        <p:blipFill>
          <a:blip r:embed="rId19"/>
          <a:stretch>
            <a:fillRect/>
          </a:stretch>
        </p:blipFill>
        <p:spPr>
          <a:xfrm>
            <a:off x="4943475" y="6101606"/>
            <a:ext cx="1961007" cy="493680"/>
          </a:xfrm>
          <a:prstGeom prst="rect">
            <a:avLst/>
          </a:prstGeom>
        </p:spPr>
      </p:pic>
      <p:pic>
        <p:nvPicPr>
          <p:cNvPr id="49" name="Picture 48"/>
          <p:cNvPicPr>
            <a:picLocks noChangeAspect="1"/>
          </p:cNvPicPr>
          <p:nvPr/>
        </p:nvPicPr>
        <p:blipFill>
          <a:blip r:embed="rId20"/>
          <a:stretch>
            <a:fillRect/>
          </a:stretch>
        </p:blipFill>
        <p:spPr>
          <a:xfrm>
            <a:off x="6896100" y="6122650"/>
            <a:ext cx="2156014" cy="424692"/>
          </a:xfrm>
          <a:prstGeom prst="rect">
            <a:avLst/>
          </a:prstGeom>
        </p:spPr>
      </p:pic>
      <p:pic>
        <p:nvPicPr>
          <p:cNvPr id="50" name="Picture 49"/>
          <p:cNvPicPr>
            <a:picLocks noChangeAspect="1"/>
          </p:cNvPicPr>
          <p:nvPr/>
        </p:nvPicPr>
        <p:blipFill>
          <a:blip r:embed="rId21"/>
          <a:stretch>
            <a:fillRect/>
          </a:stretch>
        </p:blipFill>
        <p:spPr>
          <a:xfrm>
            <a:off x="7416740" y="6565972"/>
            <a:ext cx="1635374" cy="526488"/>
          </a:xfrm>
          <a:prstGeom prst="rect">
            <a:avLst/>
          </a:prstGeom>
        </p:spPr>
      </p:pic>
      <p:pic>
        <p:nvPicPr>
          <p:cNvPr id="51" name="Picture 50"/>
          <p:cNvPicPr>
            <a:picLocks noChangeAspect="1"/>
          </p:cNvPicPr>
          <p:nvPr/>
        </p:nvPicPr>
        <p:blipFill>
          <a:blip r:embed="rId22"/>
          <a:stretch>
            <a:fillRect/>
          </a:stretch>
        </p:blipFill>
        <p:spPr>
          <a:xfrm>
            <a:off x="9052113" y="6076758"/>
            <a:ext cx="1005081" cy="998206"/>
          </a:xfrm>
          <a:prstGeom prst="rect">
            <a:avLst/>
          </a:prstGeom>
        </p:spPr>
      </p:pic>
      <p:pic>
        <p:nvPicPr>
          <p:cNvPr id="52" name="Picture 51"/>
          <p:cNvPicPr>
            <a:picLocks noChangeAspect="1"/>
          </p:cNvPicPr>
          <p:nvPr/>
        </p:nvPicPr>
        <p:blipFill rotWithShape="1">
          <a:blip r:embed="rId23"/>
          <a:srcRect l="-1" t="7729" r="1777" b="12422"/>
          <a:stretch/>
        </p:blipFill>
        <p:spPr>
          <a:xfrm>
            <a:off x="5387622" y="6546014"/>
            <a:ext cx="2027052" cy="569870"/>
          </a:xfrm>
          <a:prstGeom prst="rect">
            <a:avLst/>
          </a:prstGeom>
        </p:spPr>
      </p:pic>
      <p:pic>
        <p:nvPicPr>
          <p:cNvPr id="53" name="Picture 52"/>
          <p:cNvPicPr>
            <a:picLocks noChangeAspect="1"/>
          </p:cNvPicPr>
          <p:nvPr/>
        </p:nvPicPr>
        <p:blipFill>
          <a:blip r:embed="rId24"/>
          <a:stretch>
            <a:fillRect/>
          </a:stretch>
        </p:blipFill>
        <p:spPr>
          <a:xfrm>
            <a:off x="3381376" y="5730533"/>
            <a:ext cx="1583274" cy="835439"/>
          </a:xfrm>
          <a:prstGeom prst="rect">
            <a:avLst/>
          </a:prstGeom>
        </p:spPr>
      </p:pic>
      <p:pic>
        <p:nvPicPr>
          <p:cNvPr id="54" name="Picture 53"/>
          <p:cNvPicPr>
            <a:picLocks noChangeAspect="1"/>
          </p:cNvPicPr>
          <p:nvPr/>
        </p:nvPicPr>
        <p:blipFill>
          <a:blip r:embed="rId25"/>
          <a:stretch>
            <a:fillRect/>
          </a:stretch>
        </p:blipFill>
        <p:spPr>
          <a:xfrm>
            <a:off x="3381377" y="6570149"/>
            <a:ext cx="2022175" cy="496462"/>
          </a:xfrm>
          <a:prstGeom prst="rect">
            <a:avLst/>
          </a:prstGeom>
        </p:spPr>
      </p:pic>
      <p:pic>
        <p:nvPicPr>
          <p:cNvPr id="55" name="Picture 54"/>
          <p:cNvPicPr>
            <a:picLocks noChangeAspect="1"/>
          </p:cNvPicPr>
          <p:nvPr/>
        </p:nvPicPr>
        <p:blipFill>
          <a:blip r:embed="rId26"/>
          <a:stretch>
            <a:fillRect/>
          </a:stretch>
        </p:blipFill>
        <p:spPr>
          <a:xfrm>
            <a:off x="3381376" y="7074964"/>
            <a:ext cx="1631156" cy="633301"/>
          </a:xfrm>
          <a:prstGeom prst="rect">
            <a:avLst/>
          </a:prstGeom>
        </p:spPr>
      </p:pic>
      <p:pic>
        <p:nvPicPr>
          <p:cNvPr id="57" name="Picture 56"/>
          <p:cNvPicPr>
            <a:picLocks noChangeAspect="1"/>
          </p:cNvPicPr>
          <p:nvPr/>
        </p:nvPicPr>
        <p:blipFill>
          <a:blip r:embed="rId27"/>
          <a:stretch>
            <a:fillRect/>
          </a:stretch>
        </p:blipFill>
        <p:spPr>
          <a:xfrm>
            <a:off x="7639731" y="4435304"/>
            <a:ext cx="1359783" cy="993329"/>
          </a:xfrm>
          <a:prstGeom prst="rect">
            <a:avLst/>
          </a:prstGeom>
        </p:spPr>
      </p:pic>
      <p:pic>
        <p:nvPicPr>
          <p:cNvPr id="58" name="Picture 57"/>
          <p:cNvPicPr>
            <a:picLocks noChangeAspect="1"/>
          </p:cNvPicPr>
          <p:nvPr/>
        </p:nvPicPr>
        <p:blipFill>
          <a:blip r:embed="rId28"/>
          <a:stretch>
            <a:fillRect/>
          </a:stretch>
        </p:blipFill>
        <p:spPr>
          <a:xfrm>
            <a:off x="3420271" y="4983778"/>
            <a:ext cx="1523203" cy="732636"/>
          </a:xfrm>
          <a:prstGeom prst="rect">
            <a:avLst/>
          </a:prstGeom>
        </p:spPr>
      </p:pic>
      <p:pic>
        <p:nvPicPr>
          <p:cNvPr id="59" name="Picture 58"/>
          <p:cNvPicPr>
            <a:picLocks noChangeAspect="1"/>
          </p:cNvPicPr>
          <p:nvPr/>
        </p:nvPicPr>
        <p:blipFill>
          <a:blip r:embed="rId29"/>
          <a:stretch>
            <a:fillRect/>
          </a:stretch>
        </p:blipFill>
        <p:spPr>
          <a:xfrm>
            <a:off x="7387515" y="7074964"/>
            <a:ext cx="2691134" cy="697436"/>
          </a:xfrm>
          <a:prstGeom prst="rect">
            <a:avLst/>
          </a:prstGeom>
        </p:spPr>
      </p:pic>
      <p:pic>
        <p:nvPicPr>
          <p:cNvPr id="60" name="Picture 59"/>
          <p:cNvPicPr>
            <a:picLocks noChangeAspect="1"/>
          </p:cNvPicPr>
          <p:nvPr/>
        </p:nvPicPr>
        <p:blipFill>
          <a:blip r:embed="rId30"/>
          <a:stretch>
            <a:fillRect/>
          </a:stretch>
        </p:blipFill>
        <p:spPr>
          <a:xfrm>
            <a:off x="5007667" y="7046848"/>
            <a:ext cx="1412055" cy="689532"/>
          </a:xfrm>
          <a:prstGeom prst="rect">
            <a:avLst/>
          </a:prstGeom>
        </p:spPr>
      </p:pic>
    </p:spTree>
    <p:extLst>
      <p:ext uri="{BB962C8B-B14F-4D97-AF65-F5344CB8AC3E}">
        <p14:creationId xmlns:p14="http://schemas.microsoft.com/office/powerpoint/2010/main" val="3041997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6" name="Rectangle 25"/>
          <p:cNvSpPr/>
          <p:nvPr/>
        </p:nvSpPr>
        <p:spPr>
          <a:xfrm>
            <a:off x="3486984" y="1457081"/>
            <a:ext cx="2544263" cy="419037"/>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Organized Banking</a:t>
            </a:r>
            <a:endParaRPr lang="en-IN" dirty="0">
              <a:solidFill>
                <a:schemeClr val="tx1"/>
              </a:solidFill>
            </a:endParaRPr>
          </a:p>
        </p:txBody>
      </p:sp>
      <p:sp>
        <p:nvSpPr>
          <p:cNvPr id="27" name="Rectangle 26"/>
          <p:cNvSpPr/>
          <p:nvPr/>
        </p:nvSpPr>
        <p:spPr>
          <a:xfrm>
            <a:off x="4972051" y="0"/>
            <a:ext cx="3059430" cy="882146"/>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BANKING IN INDIA</a:t>
            </a:r>
            <a:endParaRPr lang="en-IN" b="1" dirty="0">
              <a:solidFill>
                <a:schemeClr val="tx1"/>
              </a:solidFill>
            </a:endParaRPr>
          </a:p>
        </p:txBody>
      </p:sp>
      <p:sp>
        <p:nvSpPr>
          <p:cNvPr id="38" name="Rectangle 37"/>
          <p:cNvSpPr/>
          <p:nvPr/>
        </p:nvSpPr>
        <p:spPr>
          <a:xfrm>
            <a:off x="3462336" y="2854397"/>
            <a:ext cx="2593558" cy="1320742"/>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dirty="0">
                <a:solidFill>
                  <a:schemeClr val="tx1"/>
                </a:solidFill>
              </a:rPr>
              <a:t>Commercial Banks</a:t>
            </a:r>
          </a:p>
          <a:p>
            <a:pPr marL="285750" indent="-285750" algn="ctr">
              <a:buFont typeface="Wingdings" panose="05000000000000000000" pitchFamily="2" charset="2"/>
              <a:buChar char="Ø"/>
            </a:pPr>
            <a:r>
              <a:rPr lang="en-US" dirty="0">
                <a:solidFill>
                  <a:schemeClr val="tx1"/>
                </a:solidFill>
              </a:rPr>
              <a:t>Agriculture Banks</a:t>
            </a:r>
          </a:p>
          <a:p>
            <a:pPr marL="285750" indent="-285750" algn="ctr">
              <a:buFont typeface="Wingdings" panose="05000000000000000000" pitchFamily="2" charset="2"/>
              <a:buChar char="Ø"/>
            </a:pPr>
            <a:r>
              <a:rPr lang="en-US" dirty="0">
                <a:solidFill>
                  <a:schemeClr val="tx1"/>
                </a:solidFill>
              </a:rPr>
              <a:t>Industrial Banks</a:t>
            </a:r>
            <a:endParaRPr lang="en-IN" dirty="0">
              <a:solidFill>
                <a:schemeClr val="tx1"/>
              </a:solidFill>
            </a:endParaRPr>
          </a:p>
          <a:p>
            <a:pPr algn="ctr"/>
            <a:endParaRPr lang="en-IN" dirty="0">
              <a:solidFill>
                <a:schemeClr val="tx1"/>
              </a:solidFill>
            </a:endParaRPr>
          </a:p>
        </p:txBody>
      </p:sp>
      <p:sp>
        <p:nvSpPr>
          <p:cNvPr id="41" name="Rectangle 40"/>
          <p:cNvSpPr/>
          <p:nvPr/>
        </p:nvSpPr>
        <p:spPr>
          <a:xfrm>
            <a:off x="7378540" y="2751239"/>
            <a:ext cx="2332671" cy="1320742"/>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Ø"/>
            </a:pPr>
            <a:r>
              <a:rPr lang="en-US" dirty="0">
                <a:solidFill>
                  <a:schemeClr val="tx1"/>
                </a:solidFill>
              </a:rPr>
              <a:t>Indigenous Banks</a:t>
            </a:r>
            <a:endParaRPr lang="en-IN" dirty="0">
              <a:solidFill>
                <a:schemeClr val="tx1"/>
              </a:solidFill>
            </a:endParaRPr>
          </a:p>
        </p:txBody>
      </p:sp>
      <p:sp>
        <p:nvSpPr>
          <p:cNvPr id="80" name="Rectangle 79"/>
          <p:cNvSpPr/>
          <p:nvPr/>
        </p:nvSpPr>
        <p:spPr>
          <a:xfrm>
            <a:off x="7345679" y="1379132"/>
            <a:ext cx="2398395" cy="467905"/>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Un-Organized Banking</a:t>
            </a:r>
            <a:endParaRPr lang="en-IN" dirty="0">
              <a:solidFill>
                <a:schemeClr val="tx1"/>
              </a:solidFill>
            </a:endParaRPr>
          </a:p>
        </p:txBody>
      </p:sp>
      <p:cxnSp>
        <p:nvCxnSpPr>
          <p:cNvPr id="3" name="Straight Arrow Connector 2"/>
          <p:cNvCxnSpPr>
            <a:stCxn id="80" idx="2"/>
            <a:endCxn id="41" idx="0"/>
          </p:cNvCxnSpPr>
          <p:nvPr/>
        </p:nvCxnSpPr>
        <p:spPr>
          <a:xfrm flipH="1">
            <a:off x="8544876" y="1847037"/>
            <a:ext cx="1" cy="904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26" idx="2"/>
            <a:endCxn id="38" idx="0"/>
          </p:cNvCxnSpPr>
          <p:nvPr/>
        </p:nvCxnSpPr>
        <p:spPr>
          <a:xfrm flipH="1">
            <a:off x="4759115" y="1876118"/>
            <a:ext cx="1" cy="978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7" idx="2"/>
            <a:endCxn id="80" idx="0"/>
          </p:cNvCxnSpPr>
          <p:nvPr/>
        </p:nvCxnSpPr>
        <p:spPr>
          <a:xfrm>
            <a:off x="6501766" y="882146"/>
            <a:ext cx="2043111" cy="496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652649" y="921120"/>
            <a:ext cx="1976751" cy="535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2962" y="1884901"/>
            <a:ext cx="2632989" cy="1938992"/>
          </a:xfrm>
          <a:prstGeom prst="rect">
            <a:avLst/>
          </a:prstGeom>
          <a:noFill/>
        </p:spPr>
        <p:txBody>
          <a:bodyPr wrap="square" rtlCol="0">
            <a:spAutoFit/>
          </a:bodyPr>
          <a:lstStyle/>
          <a:p>
            <a:r>
              <a:rPr lang="en-IN" sz="2400" b="1" u="sng" dirty="0">
                <a:solidFill>
                  <a:schemeClr val="bg1"/>
                </a:solidFill>
                <a:latin typeface="+mj-lt"/>
              </a:rPr>
              <a:t>BANKI</a:t>
            </a:r>
            <a:r>
              <a:rPr lang="en-IN" sz="2400" dirty="0">
                <a:solidFill>
                  <a:schemeClr val="bg1"/>
                </a:solidFill>
                <a:latin typeface="+mj-lt"/>
              </a:rPr>
              <a:t>NG</a:t>
            </a:r>
            <a:r>
              <a:rPr lang="en-IN" sz="2400" b="1" dirty="0">
                <a:solidFill>
                  <a:schemeClr val="bg1"/>
                </a:solidFill>
                <a:latin typeface="+mj-lt"/>
              </a:rPr>
              <a:t> </a:t>
            </a:r>
            <a:r>
              <a:rPr lang="en-IN" sz="2400" b="1" u="sng" dirty="0">
                <a:solidFill>
                  <a:schemeClr val="bg1"/>
                </a:solidFill>
                <a:latin typeface="+mj-lt"/>
              </a:rPr>
              <a:t>IN IND</a:t>
            </a:r>
            <a:r>
              <a:rPr lang="en-IN" sz="2400" dirty="0">
                <a:solidFill>
                  <a:schemeClr val="bg1"/>
                </a:solidFill>
                <a:latin typeface="+mj-lt"/>
              </a:rPr>
              <a:t>IA</a:t>
            </a:r>
            <a:r>
              <a:rPr lang="en-IN" sz="2400" b="1" dirty="0">
                <a:solidFill>
                  <a:schemeClr val="bg1"/>
                </a:solidFill>
                <a:latin typeface="+mj-lt"/>
              </a:rPr>
              <a:t> </a:t>
            </a:r>
            <a:r>
              <a:rPr lang="en-IN" sz="2400" b="1" u="sng" dirty="0">
                <a:solidFill>
                  <a:schemeClr val="bg1"/>
                </a:solidFill>
                <a:latin typeface="+mj-lt"/>
              </a:rPr>
              <a:t>IN</a:t>
            </a:r>
            <a:r>
              <a:rPr lang="en-IN" sz="2400" b="1" dirty="0">
                <a:solidFill>
                  <a:schemeClr val="bg1"/>
                </a:solidFill>
                <a:latin typeface="+mj-lt"/>
              </a:rPr>
              <a:t> </a:t>
            </a:r>
          </a:p>
          <a:p>
            <a:r>
              <a:rPr lang="en-IN" sz="2400" b="1" u="sng" dirty="0">
                <a:solidFill>
                  <a:schemeClr val="bg1"/>
                </a:solidFill>
                <a:latin typeface="+mj-lt"/>
              </a:rPr>
              <a:t>PR</a:t>
            </a:r>
            <a:r>
              <a:rPr lang="en-IN" sz="2400" dirty="0">
                <a:solidFill>
                  <a:schemeClr val="bg1"/>
                </a:solidFill>
                <a:latin typeface="+mj-lt"/>
              </a:rPr>
              <a:t>E-</a:t>
            </a:r>
            <a:r>
              <a:rPr lang="en-IN" sz="2400" b="1" u="sng" dirty="0">
                <a:solidFill>
                  <a:schemeClr val="bg1"/>
                </a:solidFill>
                <a:latin typeface="+mj-lt"/>
              </a:rPr>
              <a:t>IN</a:t>
            </a:r>
            <a:r>
              <a:rPr lang="en-IN" sz="2400" dirty="0">
                <a:solidFill>
                  <a:schemeClr val="bg1"/>
                </a:solidFill>
                <a:latin typeface="+mj-lt"/>
              </a:rPr>
              <a:t>DEPENDENCE </a:t>
            </a:r>
            <a:r>
              <a:rPr lang="en-IN" sz="2400" b="1" u="sng" dirty="0">
                <a:solidFill>
                  <a:schemeClr val="bg1"/>
                </a:solidFill>
                <a:latin typeface="+mj-lt"/>
              </a:rPr>
              <a:t>E</a:t>
            </a:r>
            <a:r>
              <a:rPr lang="en-IN" sz="2400" dirty="0">
                <a:solidFill>
                  <a:schemeClr val="bg1"/>
                </a:solidFill>
                <a:latin typeface="+mj-lt"/>
              </a:rPr>
              <a:t>RA</a:t>
            </a:r>
            <a:r>
              <a:rPr lang="en-IN" sz="2400" b="1" dirty="0">
                <a:solidFill>
                  <a:schemeClr val="bg1"/>
                </a:solidFill>
                <a:latin typeface="+mj-lt"/>
              </a:rPr>
              <a:t> </a:t>
            </a:r>
          </a:p>
        </p:txBody>
      </p:sp>
      <p:pic>
        <p:nvPicPr>
          <p:cNvPr id="22" name="Picture 21"/>
          <p:cNvPicPr>
            <a:picLocks noChangeAspect="1"/>
          </p:cNvPicPr>
          <p:nvPr/>
        </p:nvPicPr>
        <p:blipFill>
          <a:blip r:embed="rId3"/>
          <a:stretch>
            <a:fillRect/>
          </a:stretch>
        </p:blipFill>
        <p:spPr>
          <a:xfrm>
            <a:off x="7599571" y="4198804"/>
            <a:ext cx="1711328" cy="2760846"/>
          </a:xfrm>
          <a:prstGeom prst="rect">
            <a:avLst/>
          </a:prstGeom>
          <a:ln w="38100" cap="sq">
            <a:solidFill>
              <a:schemeClr val="bg2">
                <a:lumMod val="90000"/>
              </a:schemeClr>
            </a:solidFill>
            <a:prstDash val="solid"/>
            <a:miter lim="800000"/>
          </a:ln>
          <a:effectLst>
            <a:outerShdw blurRad="50800" dist="38100" dir="2700000" algn="tl" rotWithShape="0">
              <a:srgbClr val="000000">
                <a:alpha val="43000"/>
              </a:srgbClr>
            </a:outerShdw>
          </a:effectLst>
        </p:spPr>
      </p:pic>
      <p:pic>
        <p:nvPicPr>
          <p:cNvPr id="23" name="Picture 22"/>
          <p:cNvPicPr>
            <a:picLocks noChangeAspect="1"/>
          </p:cNvPicPr>
          <p:nvPr/>
        </p:nvPicPr>
        <p:blipFill>
          <a:blip r:embed="rId4"/>
          <a:stretch>
            <a:fillRect/>
          </a:stretch>
        </p:blipFill>
        <p:spPr>
          <a:xfrm>
            <a:off x="5065294" y="4175139"/>
            <a:ext cx="1981200" cy="2905125"/>
          </a:xfrm>
          <a:prstGeom prst="rect">
            <a:avLst/>
          </a:prstGeom>
          <a:ln w="38100" cap="sq">
            <a:solidFill>
              <a:schemeClr val="bg2">
                <a:lumMod val="90000"/>
              </a:schemeClr>
            </a:solidFill>
            <a:prstDash val="solid"/>
            <a:miter lim="800000"/>
          </a:ln>
          <a:effectLst>
            <a:outerShdw blurRad="50800" dist="38100" dir="2700000" algn="tl" rotWithShape="0">
              <a:srgbClr val="000000">
                <a:alpha val="43000"/>
              </a:srgbClr>
            </a:outerShdw>
          </a:effectLst>
        </p:spPr>
      </p:pic>
      <p:sp>
        <p:nvSpPr>
          <p:cNvPr id="32" name="Rectangle 31"/>
          <p:cNvSpPr/>
          <p:nvPr/>
        </p:nvSpPr>
        <p:spPr>
          <a:xfrm>
            <a:off x="4759115" y="7080264"/>
            <a:ext cx="2840456" cy="438740"/>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err="1">
                <a:solidFill>
                  <a:schemeClr val="tx1"/>
                </a:solidFill>
              </a:rPr>
              <a:t>Chettiars</a:t>
            </a:r>
            <a:r>
              <a:rPr lang="en-IN" b="1" i="1" dirty="0">
                <a:solidFill>
                  <a:schemeClr val="tx1"/>
                </a:solidFill>
              </a:rPr>
              <a:t> </a:t>
            </a:r>
            <a:r>
              <a:rPr lang="en-IN" dirty="0">
                <a:solidFill>
                  <a:schemeClr val="tx1"/>
                </a:solidFill>
              </a:rPr>
              <a:t>of Market Street</a:t>
            </a:r>
            <a:endParaRPr lang="en-IN" b="1" i="1" dirty="0">
              <a:solidFill>
                <a:schemeClr val="tx1"/>
              </a:solidFill>
            </a:endParaRPr>
          </a:p>
        </p:txBody>
      </p:sp>
    </p:spTree>
    <p:extLst>
      <p:ext uri="{BB962C8B-B14F-4D97-AF65-F5344CB8AC3E}">
        <p14:creationId xmlns:p14="http://schemas.microsoft.com/office/powerpoint/2010/main" val="207302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1"/>
          </p:nvPr>
        </p:nvPicPr>
        <p:blipFill>
          <a:blip r:embed="rId2"/>
          <a:srcRect l="3167" r="3167"/>
          <a:stretch>
            <a:fillRect/>
          </a:stretch>
        </p:blipFill>
        <p:spPr>
          <a:prstGeom prst="rect">
            <a:avLst/>
          </a:prstGeom>
        </p:spPr>
      </p:pic>
      <p:sp>
        <p:nvSpPr>
          <p:cNvPr id="6" name="Text Placeholder 5"/>
          <p:cNvSpPr>
            <a:spLocks noGrp="1"/>
          </p:cNvSpPr>
          <p:nvPr>
            <p:ph type="body" sz="quarter" idx="15"/>
          </p:nvPr>
        </p:nvSpPr>
        <p:spPr>
          <a:xfrm>
            <a:off x="145573" y="3481590"/>
            <a:ext cx="2895600" cy="415408"/>
          </a:xfrm>
        </p:spPr>
        <p:txBody>
          <a:bodyPr/>
          <a:lstStyle/>
          <a:p>
            <a:r>
              <a:rPr lang="en-US" b="1" dirty="0">
                <a:solidFill>
                  <a:schemeClr val="bg1"/>
                </a:solidFill>
              </a:rPr>
              <a:t>IN</a:t>
            </a:r>
            <a:r>
              <a:rPr lang="en-US" dirty="0">
                <a:solidFill>
                  <a:schemeClr val="bg1"/>
                </a:solidFill>
              </a:rPr>
              <a:t>DIGENOUS</a:t>
            </a:r>
            <a:br>
              <a:rPr lang="en-US" b="1" dirty="0"/>
            </a:br>
            <a:r>
              <a:rPr lang="en-US" b="1" dirty="0">
                <a:solidFill>
                  <a:schemeClr val="bg1"/>
                </a:solidFill>
              </a:rPr>
              <a:t>B</a:t>
            </a:r>
            <a:r>
              <a:rPr lang="en-US" dirty="0">
                <a:solidFill>
                  <a:schemeClr val="bg1"/>
                </a:solidFill>
              </a:rPr>
              <a:t>ankers</a:t>
            </a:r>
            <a:endParaRPr lang="en-IN" dirty="0">
              <a:solidFill>
                <a:schemeClr val="bg1"/>
              </a:solidFill>
            </a:endParaRPr>
          </a:p>
        </p:txBody>
      </p:sp>
      <p:sp>
        <p:nvSpPr>
          <p:cNvPr id="7" name="Text Placeholder 6"/>
          <p:cNvSpPr>
            <a:spLocks noGrp="1"/>
          </p:cNvSpPr>
          <p:nvPr>
            <p:ph type="body" sz="quarter" idx="16"/>
          </p:nvPr>
        </p:nvSpPr>
        <p:spPr>
          <a:xfrm>
            <a:off x="145573" y="4162425"/>
            <a:ext cx="2895600" cy="3193383"/>
          </a:xfrm>
        </p:spPr>
        <p:txBody>
          <a:bodyPr>
            <a:noAutofit/>
          </a:bodyPr>
          <a:lstStyle/>
          <a:p>
            <a:r>
              <a:rPr lang="en-US" sz="1400" dirty="0">
                <a:solidFill>
                  <a:schemeClr val="bg1"/>
                </a:solidFill>
              </a:rPr>
              <a:t>From very ancient days, indigenous banking is different from the modern western banking. It has been organized in the form of family or individual business. They have been called by various names in different parts of the country as </a:t>
            </a:r>
            <a:r>
              <a:rPr lang="en-US" sz="1400" b="1" i="1" dirty="0" err="1">
                <a:solidFill>
                  <a:schemeClr val="bg1"/>
                </a:solidFill>
              </a:rPr>
              <a:t>Shroffs</a:t>
            </a:r>
            <a:r>
              <a:rPr lang="en-US" sz="1400" b="1" i="1" dirty="0">
                <a:solidFill>
                  <a:schemeClr val="bg1"/>
                </a:solidFill>
              </a:rPr>
              <a:t>, </a:t>
            </a:r>
            <a:r>
              <a:rPr lang="en-US" sz="1400" b="1" i="1" dirty="0" err="1">
                <a:solidFill>
                  <a:schemeClr val="bg1"/>
                </a:solidFill>
              </a:rPr>
              <a:t>Sethus</a:t>
            </a:r>
            <a:r>
              <a:rPr lang="en-US" sz="1400" b="1" i="1" dirty="0">
                <a:solidFill>
                  <a:schemeClr val="bg1"/>
                </a:solidFill>
              </a:rPr>
              <a:t>, </a:t>
            </a:r>
            <a:r>
              <a:rPr lang="en-US" sz="1400" b="1" i="1" dirty="0" err="1">
                <a:solidFill>
                  <a:schemeClr val="bg1"/>
                </a:solidFill>
              </a:rPr>
              <a:t>Sahukars</a:t>
            </a:r>
            <a:r>
              <a:rPr lang="en-US" sz="1400" b="1" i="1" dirty="0">
                <a:solidFill>
                  <a:schemeClr val="bg1"/>
                </a:solidFill>
              </a:rPr>
              <a:t>, </a:t>
            </a:r>
            <a:r>
              <a:rPr lang="en-US" sz="1400" b="1" i="1" dirty="0" err="1">
                <a:solidFill>
                  <a:schemeClr val="bg1"/>
                </a:solidFill>
              </a:rPr>
              <a:t>Mahajans</a:t>
            </a:r>
            <a:r>
              <a:rPr lang="en-US" sz="1400" b="1" i="1" dirty="0">
                <a:solidFill>
                  <a:schemeClr val="bg1"/>
                </a:solidFill>
              </a:rPr>
              <a:t>, </a:t>
            </a:r>
            <a:r>
              <a:rPr lang="en-US" sz="1400" b="1" i="1" dirty="0" err="1">
                <a:solidFill>
                  <a:schemeClr val="bg1"/>
                </a:solidFill>
              </a:rPr>
              <a:t>Chettis</a:t>
            </a:r>
            <a:r>
              <a:rPr lang="en-US" sz="1400" b="1" i="1" dirty="0">
                <a:solidFill>
                  <a:schemeClr val="bg1"/>
                </a:solidFill>
              </a:rPr>
              <a:t> </a:t>
            </a:r>
            <a:r>
              <a:rPr lang="en-US" sz="1400" dirty="0">
                <a:solidFill>
                  <a:schemeClr val="bg1"/>
                </a:solidFill>
              </a:rPr>
              <a:t>and so on. They vary in their size from petty money lenders substantial </a:t>
            </a:r>
            <a:r>
              <a:rPr lang="en-US" sz="1400" b="1" i="1" dirty="0" err="1">
                <a:solidFill>
                  <a:schemeClr val="bg1"/>
                </a:solidFill>
              </a:rPr>
              <a:t>shroffs</a:t>
            </a:r>
            <a:r>
              <a:rPr lang="en-US" sz="1400" b="1" i="1" dirty="0">
                <a:solidFill>
                  <a:schemeClr val="bg1"/>
                </a:solidFill>
              </a:rPr>
              <a:t>. </a:t>
            </a:r>
            <a:endParaRPr lang="en-IN" sz="1400" b="1" i="1" dirty="0">
              <a:solidFill>
                <a:schemeClr val="bg1"/>
              </a:solidFill>
            </a:endParaRPr>
          </a:p>
        </p:txBody>
      </p:sp>
      <p:sp>
        <p:nvSpPr>
          <p:cNvPr id="8" name="Text Placeholder 7"/>
          <p:cNvSpPr>
            <a:spLocks noGrp="1"/>
          </p:cNvSpPr>
          <p:nvPr>
            <p:ph type="body" sz="quarter" idx="17"/>
          </p:nvPr>
        </p:nvSpPr>
        <p:spPr>
          <a:xfrm>
            <a:off x="6847840" y="127952"/>
            <a:ext cx="3096260" cy="7330124"/>
          </a:xfrm>
        </p:spPr>
        <p:txBody>
          <a:bodyPr/>
          <a:lstStyle/>
          <a:p>
            <a:r>
              <a:rPr lang="en-IN" sz="2000" dirty="0">
                <a:solidFill>
                  <a:schemeClr val="tx1"/>
                </a:solidFill>
                <a:latin typeface="+mn-lt"/>
              </a:rPr>
              <a:t>Characteristics of Indigenous Bankers</a:t>
            </a:r>
            <a:endParaRPr lang="en-IN" sz="2800" dirty="0">
              <a:solidFill>
                <a:schemeClr val="tx1"/>
              </a:solidFill>
              <a:latin typeface="+mn-lt"/>
            </a:endParaRPr>
          </a:p>
          <a:p>
            <a:pPr marL="457200" indent="-457200">
              <a:buFont typeface="+mj-lt"/>
              <a:buAutoNum type="arabicPeriod"/>
            </a:pPr>
            <a:r>
              <a:rPr lang="en-US" sz="1400" dirty="0">
                <a:solidFill>
                  <a:schemeClr val="tx1"/>
                </a:solidFill>
                <a:latin typeface="+mn-lt"/>
              </a:rPr>
              <a:t>They use their </a:t>
            </a:r>
            <a:r>
              <a:rPr lang="en-US" sz="1400" b="1" dirty="0">
                <a:solidFill>
                  <a:schemeClr val="tx1"/>
                </a:solidFill>
                <a:latin typeface="+mn-lt"/>
              </a:rPr>
              <a:t>own funds</a:t>
            </a:r>
            <a:r>
              <a:rPr lang="en-US" sz="1400" dirty="0">
                <a:solidFill>
                  <a:schemeClr val="tx1"/>
                </a:solidFill>
                <a:latin typeface="+mn-lt"/>
              </a:rPr>
              <a:t> for </a:t>
            </a:r>
            <a:r>
              <a:rPr lang="en-US" sz="1400" b="1" dirty="0">
                <a:solidFill>
                  <a:schemeClr val="tx1"/>
                </a:solidFill>
                <a:latin typeface="+mn-lt"/>
              </a:rPr>
              <a:t>lending</a:t>
            </a:r>
            <a:r>
              <a:rPr lang="en-US" sz="1400" dirty="0">
                <a:solidFill>
                  <a:schemeClr val="tx1"/>
                </a:solidFill>
                <a:latin typeface="+mn-lt"/>
              </a:rPr>
              <a:t> activity. Deposits accepted from the public form only a </a:t>
            </a:r>
            <a:r>
              <a:rPr lang="en-US" sz="1400" b="1" dirty="0">
                <a:solidFill>
                  <a:schemeClr val="tx1"/>
                </a:solidFill>
                <a:latin typeface="+mn-lt"/>
              </a:rPr>
              <a:t>small part</a:t>
            </a:r>
            <a:r>
              <a:rPr lang="en-US" sz="1400" dirty="0">
                <a:solidFill>
                  <a:schemeClr val="tx1"/>
                </a:solidFill>
                <a:latin typeface="+mn-lt"/>
              </a:rPr>
              <a:t> of their </a:t>
            </a:r>
            <a:r>
              <a:rPr lang="en-US" sz="1400" b="1" dirty="0">
                <a:solidFill>
                  <a:schemeClr val="tx1"/>
                </a:solidFill>
                <a:latin typeface="+mn-lt"/>
              </a:rPr>
              <a:t>working</a:t>
            </a:r>
            <a:r>
              <a:rPr lang="en-US" sz="1400" dirty="0">
                <a:solidFill>
                  <a:schemeClr val="tx1"/>
                </a:solidFill>
                <a:latin typeface="+mn-lt"/>
              </a:rPr>
              <a:t> capital.</a:t>
            </a:r>
          </a:p>
          <a:p>
            <a:pPr marL="457200" indent="-457200">
              <a:buFont typeface="+mj-lt"/>
              <a:buAutoNum type="arabicPeriod"/>
            </a:pPr>
            <a:r>
              <a:rPr lang="en-US" sz="1400" dirty="0">
                <a:solidFill>
                  <a:schemeClr val="tx1"/>
                </a:solidFill>
                <a:latin typeface="+mn-lt"/>
              </a:rPr>
              <a:t>There are </a:t>
            </a:r>
            <a:r>
              <a:rPr lang="en-US" sz="1400" b="1" dirty="0">
                <a:solidFill>
                  <a:schemeClr val="tx1"/>
                </a:solidFill>
                <a:latin typeface="+mn-lt"/>
              </a:rPr>
              <a:t>very few </a:t>
            </a:r>
            <a:r>
              <a:rPr lang="en-US" sz="1400" dirty="0">
                <a:solidFill>
                  <a:schemeClr val="tx1"/>
                </a:solidFill>
                <a:latin typeface="+mn-lt"/>
              </a:rPr>
              <a:t>formalities in their </a:t>
            </a:r>
            <a:r>
              <a:rPr lang="en-US" sz="1400" b="1" dirty="0">
                <a:solidFill>
                  <a:schemeClr val="tx1"/>
                </a:solidFill>
                <a:latin typeface="+mn-lt"/>
              </a:rPr>
              <a:t>operations part</a:t>
            </a:r>
            <a:r>
              <a:rPr lang="en-US" sz="1400" dirty="0">
                <a:solidFill>
                  <a:schemeClr val="tx1"/>
                </a:solidFill>
                <a:latin typeface="+mn-lt"/>
              </a:rPr>
              <a:t>.</a:t>
            </a:r>
          </a:p>
          <a:p>
            <a:pPr marL="457200" indent="-457200">
              <a:buFont typeface="+mj-lt"/>
              <a:buAutoNum type="arabicPeriod"/>
            </a:pPr>
            <a:r>
              <a:rPr lang="en-US" sz="1400" dirty="0">
                <a:solidFill>
                  <a:schemeClr val="tx1"/>
                </a:solidFill>
                <a:latin typeface="+mn-lt"/>
              </a:rPr>
              <a:t>They are </a:t>
            </a:r>
            <a:r>
              <a:rPr lang="en-US" sz="1400" b="1" dirty="0">
                <a:solidFill>
                  <a:schemeClr val="tx1"/>
                </a:solidFill>
                <a:latin typeface="+mn-lt"/>
              </a:rPr>
              <a:t>flexible</a:t>
            </a:r>
            <a:r>
              <a:rPr lang="en-US" sz="1400" dirty="0">
                <a:solidFill>
                  <a:schemeClr val="tx1"/>
                </a:solidFill>
                <a:latin typeface="+mn-lt"/>
              </a:rPr>
              <a:t> in their </a:t>
            </a:r>
            <a:r>
              <a:rPr lang="en-US" sz="1400" b="1" dirty="0">
                <a:solidFill>
                  <a:schemeClr val="tx1"/>
                </a:solidFill>
                <a:latin typeface="+mn-lt"/>
              </a:rPr>
              <a:t>working hours </a:t>
            </a:r>
            <a:r>
              <a:rPr lang="en-US" sz="1400" dirty="0">
                <a:solidFill>
                  <a:schemeClr val="tx1"/>
                </a:solidFill>
                <a:latin typeface="+mn-lt"/>
              </a:rPr>
              <a:t>&amp; also their establishments are </a:t>
            </a:r>
            <a:r>
              <a:rPr lang="en-US" sz="1400" b="1" dirty="0">
                <a:solidFill>
                  <a:schemeClr val="tx1"/>
                </a:solidFill>
                <a:latin typeface="+mn-lt"/>
              </a:rPr>
              <a:t>small</a:t>
            </a:r>
            <a:r>
              <a:rPr lang="en-US" sz="1400" dirty="0">
                <a:solidFill>
                  <a:schemeClr val="tx1"/>
                </a:solidFill>
                <a:latin typeface="+mn-lt"/>
              </a:rPr>
              <a:t> and </a:t>
            </a:r>
            <a:br>
              <a:rPr lang="en-US" sz="1400" dirty="0">
                <a:solidFill>
                  <a:schemeClr val="tx1"/>
                </a:solidFill>
                <a:latin typeface="+mn-lt"/>
              </a:rPr>
            </a:br>
            <a:r>
              <a:rPr lang="en-US" sz="1400" b="1" dirty="0">
                <a:solidFill>
                  <a:schemeClr val="tx1"/>
                </a:solidFill>
                <a:latin typeface="+mn-lt"/>
              </a:rPr>
              <a:t>economical</a:t>
            </a:r>
            <a:r>
              <a:rPr lang="en-US" sz="1400" dirty="0">
                <a:solidFill>
                  <a:schemeClr val="tx1"/>
                </a:solidFill>
                <a:latin typeface="+mn-lt"/>
              </a:rPr>
              <a:t>, which makes them </a:t>
            </a:r>
            <a:r>
              <a:rPr lang="en-US" sz="1400" dirty="0">
                <a:latin typeface="+mn-lt"/>
              </a:rPr>
              <a:t>accessible to </a:t>
            </a:r>
            <a:r>
              <a:rPr lang="en-US" sz="1400" b="1" dirty="0">
                <a:latin typeface="+mn-lt"/>
              </a:rPr>
              <a:t>small</a:t>
            </a:r>
            <a:r>
              <a:rPr lang="en-US" sz="1400" dirty="0">
                <a:latin typeface="+mn-lt"/>
              </a:rPr>
              <a:t> and </a:t>
            </a:r>
            <a:r>
              <a:rPr lang="en-US" sz="1400" b="1" dirty="0">
                <a:latin typeface="+mn-lt"/>
              </a:rPr>
              <a:t>poor </a:t>
            </a:r>
            <a:r>
              <a:rPr lang="en-US" sz="1400" dirty="0">
                <a:latin typeface="+mn-lt"/>
              </a:rPr>
              <a:t>borrowers. </a:t>
            </a:r>
          </a:p>
          <a:p>
            <a:pPr marL="457200" indent="-457200">
              <a:buFont typeface="+mj-lt"/>
              <a:buAutoNum type="arabicPeriod"/>
            </a:pPr>
            <a:r>
              <a:rPr lang="en-US" sz="1400" dirty="0">
                <a:latin typeface="+mn-lt"/>
              </a:rPr>
              <a:t>They provide prompt and personalized services without undue delay.</a:t>
            </a:r>
          </a:p>
          <a:p>
            <a:pPr marL="457200" indent="-457200">
              <a:buFont typeface="+mj-lt"/>
              <a:buAutoNum type="arabicPeriod"/>
            </a:pPr>
            <a:r>
              <a:rPr lang="en-US" sz="1400" dirty="0">
                <a:latin typeface="+mn-lt"/>
              </a:rPr>
              <a:t>They rely more on the information they obtain from the borrowers through </a:t>
            </a:r>
            <a:r>
              <a:rPr lang="en-US" sz="1400" b="1" dirty="0">
                <a:latin typeface="+mn-lt"/>
              </a:rPr>
              <a:t>personal contacts</a:t>
            </a:r>
            <a:r>
              <a:rPr lang="en-US" sz="1400" dirty="0">
                <a:latin typeface="+mn-lt"/>
              </a:rPr>
              <a:t> that they maintain. They get information </a:t>
            </a:r>
            <a:r>
              <a:rPr lang="en-US" sz="1400" b="1" dirty="0">
                <a:latin typeface="+mn-lt"/>
              </a:rPr>
              <a:t>pertaining</a:t>
            </a:r>
            <a:r>
              <a:rPr lang="en-US" sz="1400" dirty="0">
                <a:latin typeface="+mn-lt"/>
              </a:rPr>
              <a:t> to the </a:t>
            </a:r>
            <a:r>
              <a:rPr lang="en-US" sz="1400" b="1" dirty="0">
                <a:latin typeface="+mn-lt"/>
              </a:rPr>
              <a:t>past history</a:t>
            </a:r>
            <a:r>
              <a:rPr lang="en-US" sz="1400" dirty="0">
                <a:latin typeface="+mn-lt"/>
              </a:rPr>
              <a:t>, </a:t>
            </a:r>
            <a:r>
              <a:rPr lang="en-US" sz="1400" b="1" dirty="0">
                <a:latin typeface="+mn-lt"/>
              </a:rPr>
              <a:t>business </a:t>
            </a:r>
            <a:r>
              <a:rPr lang="en-US" sz="1400" dirty="0">
                <a:latin typeface="+mn-lt"/>
              </a:rPr>
              <a:t>and </a:t>
            </a:r>
            <a:r>
              <a:rPr lang="en-US" sz="1400" b="1" dirty="0">
                <a:latin typeface="+mn-lt"/>
              </a:rPr>
              <a:t>financial position </a:t>
            </a:r>
            <a:r>
              <a:rPr lang="en-US" sz="1400" dirty="0">
                <a:latin typeface="+mn-lt"/>
              </a:rPr>
              <a:t>of the borrower. They also keep a close watch on the activities of the borrower.</a:t>
            </a:r>
          </a:p>
          <a:p>
            <a:pPr marL="457200" indent="-457200">
              <a:buFont typeface="+mj-lt"/>
              <a:buAutoNum type="arabicPeriod"/>
            </a:pPr>
            <a:r>
              <a:rPr lang="en-US" sz="1400" dirty="0">
                <a:latin typeface="+mn-lt"/>
              </a:rPr>
              <a:t>Their operating costs are </a:t>
            </a:r>
            <a:r>
              <a:rPr lang="en-US" sz="1400" b="1" dirty="0">
                <a:latin typeface="+mn-lt"/>
              </a:rPr>
              <a:t>lower </a:t>
            </a:r>
            <a:r>
              <a:rPr lang="en-US" sz="1400" dirty="0">
                <a:latin typeface="+mn-lt"/>
              </a:rPr>
              <a:t>than those of </a:t>
            </a:r>
            <a:r>
              <a:rPr lang="en-US" sz="1400" b="1" dirty="0">
                <a:latin typeface="+mn-lt"/>
              </a:rPr>
              <a:t>commercial banks</a:t>
            </a:r>
            <a:r>
              <a:rPr lang="en-US" sz="1400" dirty="0">
                <a:latin typeface="+mn-lt"/>
              </a:rPr>
              <a:t>.</a:t>
            </a:r>
            <a:endParaRPr lang="en-IN" sz="1400" dirty="0">
              <a:latin typeface="+mn-lt"/>
            </a:endParaRPr>
          </a:p>
        </p:txBody>
      </p:sp>
      <p:sp>
        <p:nvSpPr>
          <p:cNvPr id="9" name="Title 8"/>
          <p:cNvSpPr>
            <a:spLocks noGrp="1"/>
          </p:cNvSpPr>
          <p:nvPr>
            <p:ph type="title"/>
          </p:nvPr>
        </p:nvSpPr>
        <p:spPr>
          <a:xfrm>
            <a:off x="3508634" y="201340"/>
            <a:ext cx="2804477" cy="475315"/>
          </a:xfrm>
        </p:spPr>
        <p:txBody>
          <a:bodyPr/>
          <a:lstStyle/>
          <a:p>
            <a:r>
              <a:rPr lang="en-US" b="1" dirty="0">
                <a:solidFill>
                  <a:schemeClr val="tx1"/>
                </a:solidFill>
              </a:rPr>
              <a:t>IN</a:t>
            </a:r>
            <a:r>
              <a:rPr lang="en-US" dirty="0">
                <a:solidFill>
                  <a:schemeClr val="tx1"/>
                </a:solidFill>
              </a:rPr>
              <a:t>DIGENOUS</a:t>
            </a:r>
            <a:r>
              <a:rPr lang="en-US" b="1" dirty="0">
                <a:solidFill>
                  <a:schemeClr val="tx1"/>
                </a:solidFill>
              </a:rPr>
              <a:t> B</a:t>
            </a:r>
            <a:r>
              <a:rPr lang="en-US" dirty="0">
                <a:solidFill>
                  <a:schemeClr val="tx1"/>
                </a:solidFill>
              </a:rPr>
              <a:t>anking</a:t>
            </a:r>
            <a:endParaRPr lang="en-IN" dirty="0">
              <a:solidFill>
                <a:schemeClr val="tx1"/>
              </a:solidFill>
            </a:endParaRPr>
          </a:p>
        </p:txBody>
      </p:sp>
      <p:sp>
        <p:nvSpPr>
          <p:cNvPr id="3" name="TextBox 2"/>
          <p:cNvSpPr txBox="1"/>
          <p:nvPr/>
        </p:nvSpPr>
        <p:spPr>
          <a:xfrm>
            <a:off x="3508634" y="978480"/>
            <a:ext cx="2657475" cy="3785652"/>
          </a:xfrm>
          <a:prstGeom prst="rect">
            <a:avLst/>
          </a:prstGeom>
          <a:noFill/>
        </p:spPr>
        <p:txBody>
          <a:bodyPr wrap="square" rtlCol="0">
            <a:spAutoFit/>
          </a:bodyPr>
          <a:lstStyle/>
          <a:p>
            <a:pPr marL="171450" indent="-171450">
              <a:buFont typeface="Wingdings" panose="05000000000000000000" pitchFamily="2" charset="2"/>
              <a:buChar char="§"/>
            </a:pPr>
            <a:r>
              <a:rPr lang="en-IN" sz="1200" dirty="0"/>
              <a:t>It’s a constituent of </a:t>
            </a:r>
            <a:r>
              <a:rPr lang="en-IN" sz="1200" b="1" dirty="0"/>
              <a:t>Non-Institutional Credit Agencies</a:t>
            </a:r>
            <a:r>
              <a:rPr lang="en-IN" sz="1200" dirty="0"/>
              <a:t>.</a:t>
            </a:r>
          </a:p>
          <a:p>
            <a:pPr marL="171450" indent="-171450">
              <a:buFont typeface="Wingdings" panose="05000000000000000000" pitchFamily="2" charset="2"/>
              <a:buChar char="§"/>
            </a:pPr>
            <a:r>
              <a:rPr lang="en-US" sz="1200" dirty="0"/>
              <a:t>According to </a:t>
            </a:r>
            <a:r>
              <a:rPr lang="en-US" sz="1200" b="1" dirty="0"/>
              <a:t>Indian Central Banking Enquiry Committee (1931) </a:t>
            </a:r>
            <a:r>
              <a:rPr lang="en-US" sz="1200" dirty="0"/>
              <a:t>an indigenous banker is defined as </a:t>
            </a:r>
            <a:r>
              <a:rPr lang="en-US" sz="1200" b="1" i="1" dirty="0"/>
              <a:t>"Any individual or private firm receiving deposits and dealing in hundis or lending money</a:t>
            </a:r>
            <a:r>
              <a:rPr lang="en-US" sz="1200" dirty="0"/>
              <a:t>“</a:t>
            </a:r>
          </a:p>
          <a:p>
            <a:pPr marL="171450" indent="-171450">
              <a:buFont typeface="Wingdings" panose="05000000000000000000" pitchFamily="2" charset="2"/>
              <a:buChar char="§"/>
            </a:pPr>
            <a:r>
              <a:rPr lang="en-US" sz="1200" b="1" dirty="0"/>
              <a:t>WHAT IS A </a:t>
            </a:r>
            <a:r>
              <a:rPr lang="en-US" sz="1200" b="1" u="sng" dirty="0"/>
              <a:t>HU</a:t>
            </a:r>
            <a:r>
              <a:rPr lang="en-US" sz="1200" u="sng" dirty="0"/>
              <a:t>NDI</a:t>
            </a:r>
            <a:r>
              <a:rPr lang="en-US" sz="1200" dirty="0"/>
              <a:t>?</a:t>
            </a:r>
            <a:br>
              <a:rPr lang="en-US" sz="1200" dirty="0"/>
            </a:br>
            <a:r>
              <a:rPr lang="en-US" sz="1200" dirty="0"/>
              <a:t>Technically, a </a:t>
            </a:r>
            <a:r>
              <a:rPr lang="en-US" sz="1200" b="1" i="1" dirty="0"/>
              <a:t>Hundi</a:t>
            </a:r>
            <a:r>
              <a:rPr lang="en-US" sz="1200" dirty="0"/>
              <a:t> is an </a:t>
            </a:r>
            <a:r>
              <a:rPr lang="en-US" sz="1200" b="1" dirty="0"/>
              <a:t>unconditional order</a:t>
            </a:r>
            <a:r>
              <a:rPr lang="en-US" sz="1200" dirty="0"/>
              <a:t> in writing made by a person </a:t>
            </a:r>
            <a:r>
              <a:rPr lang="en-US" sz="1200" b="1" dirty="0"/>
              <a:t>directing another to pay</a:t>
            </a:r>
            <a:r>
              <a:rPr lang="en-US" sz="1200" dirty="0"/>
              <a:t> a certain sum of money to a person named in the order. Hundis, being a part of the informal system have no legal status and </a:t>
            </a:r>
            <a:r>
              <a:rPr lang="en-US" sz="1200" b="1" dirty="0"/>
              <a:t>are not </a:t>
            </a:r>
            <a:r>
              <a:rPr lang="en-US" sz="1200" dirty="0"/>
              <a:t>covered under the </a:t>
            </a:r>
            <a:r>
              <a:rPr lang="en-US" sz="1200" b="1" dirty="0"/>
              <a:t>Negotiable Instruments Act, 1881.</a:t>
            </a:r>
            <a:endParaRPr lang="en-IN" sz="1200" b="1" dirty="0"/>
          </a:p>
        </p:txBody>
      </p:sp>
      <p:pic>
        <p:nvPicPr>
          <p:cNvPr id="14" name="Picture 13"/>
          <p:cNvPicPr>
            <a:picLocks noChangeAspect="1"/>
          </p:cNvPicPr>
          <p:nvPr/>
        </p:nvPicPr>
        <p:blipFill>
          <a:blip r:embed="rId3"/>
          <a:stretch>
            <a:fillRect/>
          </a:stretch>
        </p:blipFill>
        <p:spPr>
          <a:xfrm>
            <a:off x="3593879" y="4920885"/>
            <a:ext cx="2719232" cy="22228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838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6" name="Rectangle 25"/>
          <p:cNvSpPr/>
          <p:nvPr/>
        </p:nvSpPr>
        <p:spPr>
          <a:xfrm>
            <a:off x="270237" y="1408213"/>
            <a:ext cx="3261360" cy="560080"/>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Scheduled Commercial Banks</a:t>
            </a:r>
            <a:endParaRPr lang="en-IN" dirty="0">
              <a:solidFill>
                <a:schemeClr val="tx1"/>
              </a:solidFill>
            </a:endParaRPr>
          </a:p>
        </p:txBody>
      </p:sp>
      <p:sp>
        <p:nvSpPr>
          <p:cNvPr id="27" name="Rectangle 26"/>
          <p:cNvSpPr/>
          <p:nvPr/>
        </p:nvSpPr>
        <p:spPr>
          <a:xfrm>
            <a:off x="3638550" y="92888"/>
            <a:ext cx="3059430" cy="882146"/>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Scheduled Banks of India</a:t>
            </a:r>
            <a:endParaRPr lang="en-IN" b="1" dirty="0">
              <a:solidFill>
                <a:schemeClr val="tx1"/>
              </a:solidFill>
            </a:endParaRPr>
          </a:p>
        </p:txBody>
      </p:sp>
      <p:sp>
        <p:nvSpPr>
          <p:cNvPr id="29" name="Rectangle 28"/>
          <p:cNvSpPr/>
          <p:nvPr/>
        </p:nvSpPr>
        <p:spPr>
          <a:xfrm>
            <a:off x="275137" y="4102078"/>
            <a:ext cx="1508519" cy="816110"/>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Nationalized Banks(19)</a:t>
            </a:r>
            <a:endParaRPr lang="en-IN" dirty="0">
              <a:solidFill>
                <a:schemeClr val="tx1"/>
              </a:solidFill>
            </a:endParaRPr>
          </a:p>
        </p:txBody>
      </p:sp>
      <p:sp>
        <p:nvSpPr>
          <p:cNvPr id="30" name="Rectangle 29"/>
          <p:cNvSpPr/>
          <p:nvPr/>
        </p:nvSpPr>
        <p:spPr>
          <a:xfrm>
            <a:off x="2630188" y="4102078"/>
            <a:ext cx="1328738" cy="816110"/>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Old Private Banks()</a:t>
            </a:r>
            <a:endParaRPr lang="en-IN" dirty="0">
              <a:solidFill>
                <a:schemeClr val="tx1"/>
              </a:solidFill>
            </a:endParaRPr>
          </a:p>
        </p:txBody>
      </p:sp>
      <p:sp>
        <p:nvSpPr>
          <p:cNvPr id="31" name="Rectangle 30"/>
          <p:cNvSpPr/>
          <p:nvPr/>
        </p:nvSpPr>
        <p:spPr>
          <a:xfrm>
            <a:off x="275137" y="5051382"/>
            <a:ext cx="1505549" cy="961053"/>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SBI &amp; its Associates(7)</a:t>
            </a:r>
            <a:endParaRPr lang="en-IN" dirty="0">
              <a:solidFill>
                <a:schemeClr val="tx1"/>
              </a:solidFill>
            </a:endParaRPr>
          </a:p>
        </p:txBody>
      </p:sp>
      <p:sp>
        <p:nvSpPr>
          <p:cNvPr id="32" name="Rectangle 31"/>
          <p:cNvSpPr/>
          <p:nvPr/>
        </p:nvSpPr>
        <p:spPr>
          <a:xfrm>
            <a:off x="2629103" y="5081131"/>
            <a:ext cx="1341244" cy="891044"/>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New Private Banks()</a:t>
            </a:r>
            <a:endParaRPr lang="en-IN" dirty="0">
              <a:solidFill>
                <a:schemeClr val="tx1"/>
              </a:solidFill>
            </a:endParaRPr>
          </a:p>
        </p:txBody>
      </p:sp>
      <p:sp>
        <p:nvSpPr>
          <p:cNvPr id="33" name="Rectangle 32"/>
          <p:cNvSpPr/>
          <p:nvPr/>
        </p:nvSpPr>
        <p:spPr>
          <a:xfrm>
            <a:off x="4448378" y="2640513"/>
            <a:ext cx="1295197" cy="879058"/>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Regional Rural Banks()</a:t>
            </a:r>
            <a:endParaRPr lang="en-IN" dirty="0">
              <a:solidFill>
                <a:schemeClr val="tx1"/>
              </a:solidFill>
            </a:endParaRPr>
          </a:p>
        </p:txBody>
      </p:sp>
      <p:sp>
        <p:nvSpPr>
          <p:cNvPr id="36" name="Rectangle 35"/>
          <p:cNvSpPr/>
          <p:nvPr/>
        </p:nvSpPr>
        <p:spPr>
          <a:xfrm>
            <a:off x="1583529" y="2647912"/>
            <a:ext cx="1512095" cy="879058"/>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Private-Sector Banks()</a:t>
            </a:r>
            <a:endParaRPr lang="en-IN" dirty="0">
              <a:solidFill>
                <a:schemeClr val="tx1"/>
              </a:solidFill>
            </a:endParaRPr>
          </a:p>
        </p:txBody>
      </p:sp>
      <p:sp>
        <p:nvSpPr>
          <p:cNvPr id="37" name="Rectangle 36"/>
          <p:cNvSpPr/>
          <p:nvPr/>
        </p:nvSpPr>
        <p:spPr>
          <a:xfrm>
            <a:off x="3180260" y="2658519"/>
            <a:ext cx="1183482" cy="879058"/>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Foreign Banks()</a:t>
            </a:r>
            <a:endParaRPr lang="en-IN" dirty="0">
              <a:solidFill>
                <a:schemeClr val="tx1"/>
              </a:solidFill>
            </a:endParaRPr>
          </a:p>
        </p:txBody>
      </p:sp>
      <p:sp>
        <p:nvSpPr>
          <p:cNvPr id="38" name="Rectangle 37"/>
          <p:cNvSpPr/>
          <p:nvPr/>
        </p:nvSpPr>
        <p:spPr>
          <a:xfrm>
            <a:off x="66675" y="2652284"/>
            <a:ext cx="1426369" cy="885293"/>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Public-Sector Banks(27)</a:t>
            </a:r>
            <a:endParaRPr lang="en-IN" dirty="0">
              <a:solidFill>
                <a:schemeClr val="tx1"/>
              </a:solidFill>
            </a:endParaRPr>
          </a:p>
        </p:txBody>
      </p:sp>
      <p:sp>
        <p:nvSpPr>
          <p:cNvPr id="39" name="Rectangle 38"/>
          <p:cNvSpPr/>
          <p:nvPr/>
        </p:nvSpPr>
        <p:spPr>
          <a:xfrm>
            <a:off x="8024314" y="2625602"/>
            <a:ext cx="1982789" cy="885292"/>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Scheduled State Cooperative Banks()</a:t>
            </a:r>
            <a:endParaRPr lang="en-IN" dirty="0">
              <a:solidFill>
                <a:schemeClr val="tx1"/>
              </a:solidFill>
            </a:endParaRPr>
          </a:p>
        </p:txBody>
      </p:sp>
      <p:sp>
        <p:nvSpPr>
          <p:cNvPr id="41" name="Rectangle 40"/>
          <p:cNvSpPr/>
          <p:nvPr/>
        </p:nvSpPr>
        <p:spPr>
          <a:xfrm>
            <a:off x="5966322" y="2614995"/>
            <a:ext cx="1965622" cy="911975"/>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Scheduled Urban Cooperative Banks()</a:t>
            </a:r>
            <a:endParaRPr lang="en-IN" dirty="0">
              <a:solidFill>
                <a:schemeClr val="tx1"/>
              </a:solidFill>
            </a:endParaRPr>
          </a:p>
        </p:txBody>
      </p:sp>
      <p:cxnSp>
        <p:nvCxnSpPr>
          <p:cNvPr id="50" name="Elbow Connector 49"/>
          <p:cNvCxnSpPr>
            <a:stCxn id="27" idx="1"/>
            <a:endCxn id="26" idx="0"/>
          </p:cNvCxnSpPr>
          <p:nvPr/>
        </p:nvCxnSpPr>
        <p:spPr>
          <a:xfrm rot="10800000" flipV="1">
            <a:off x="1900918" y="533961"/>
            <a:ext cx="1737633" cy="874252"/>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697980" y="1399426"/>
            <a:ext cx="3163674" cy="560080"/>
          </a:xfrm>
          <a:prstGeom prst="rect">
            <a:avLst/>
          </a:prstGeom>
          <a:solidFill>
            <a:srgbClr val="CCFFCC">
              <a:alpha val="8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Scheduled Cooperative Banks</a:t>
            </a:r>
            <a:endParaRPr lang="en-IN" dirty="0">
              <a:solidFill>
                <a:schemeClr val="tx1"/>
              </a:solidFill>
            </a:endParaRPr>
          </a:p>
        </p:txBody>
      </p:sp>
      <p:cxnSp>
        <p:nvCxnSpPr>
          <p:cNvPr id="91" name="Straight Connector 90"/>
          <p:cNvCxnSpPr/>
          <p:nvPr/>
        </p:nvCxnSpPr>
        <p:spPr>
          <a:xfrm>
            <a:off x="66675" y="3537577"/>
            <a:ext cx="0" cy="247485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29" idx="1"/>
          </p:cNvCxnSpPr>
          <p:nvPr/>
        </p:nvCxnSpPr>
        <p:spPr>
          <a:xfrm>
            <a:off x="66675" y="4510133"/>
            <a:ext cx="208462"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31" idx="1"/>
          </p:cNvCxnSpPr>
          <p:nvPr/>
        </p:nvCxnSpPr>
        <p:spPr>
          <a:xfrm>
            <a:off x="66675" y="5526653"/>
            <a:ext cx="208462" cy="525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36" idx="2"/>
          </p:cNvCxnSpPr>
          <p:nvPr/>
        </p:nvCxnSpPr>
        <p:spPr>
          <a:xfrm>
            <a:off x="2339577" y="3526970"/>
            <a:ext cx="10081" cy="244520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30" idx="1"/>
          </p:cNvCxnSpPr>
          <p:nvPr/>
        </p:nvCxnSpPr>
        <p:spPr>
          <a:xfrm>
            <a:off x="2336606" y="4510133"/>
            <a:ext cx="293582"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endCxn id="32" idx="1"/>
          </p:cNvCxnSpPr>
          <p:nvPr/>
        </p:nvCxnSpPr>
        <p:spPr>
          <a:xfrm>
            <a:off x="2339576" y="5526653"/>
            <a:ext cx="289527"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80" idx="2"/>
            <a:endCxn id="41" idx="0"/>
          </p:cNvCxnSpPr>
          <p:nvPr/>
        </p:nvCxnSpPr>
        <p:spPr>
          <a:xfrm flipH="1">
            <a:off x="6949133" y="1959506"/>
            <a:ext cx="1330684" cy="65548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80" idx="2"/>
            <a:endCxn id="39" idx="0"/>
          </p:cNvCxnSpPr>
          <p:nvPr/>
        </p:nvCxnSpPr>
        <p:spPr>
          <a:xfrm>
            <a:off x="8279817" y="1959506"/>
            <a:ext cx="735892" cy="66609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26" idx="2"/>
            <a:endCxn id="38" idx="0"/>
          </p:cNvCxnSpPr>
          <p:nvPr/>
        </p:nvCxnSpPr>
        <p:spPr>
          <a:xfrm flipH="1">
            <a:off x="779860" y="1968293"/>
            <a:ext cx="1121057" cy="68399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6" idx="2"/>
            <a:endCxn id="36" idx="0"/>
          </p:cNvCxnSpPr>
          <p:nvPr/>
        </p:nvCxnSpPr>
        <p:spPr>
          <a:xfrm>
            <a:off x="1900917" y="1968293"/>
            <a:ext cx="438660" cy="67961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26" idx="2"/>
            <a:endCxn id="37" idx="0"/>
          </p:cNvCxnSpPr>
          <p:nvPr/>
        </p:nvCxnSpPr>
        <p:spPr>
          <a:xfrm>
            <a:off x="1900917" y="1968293"/>
            <a:ext cx="1871084" cy="69022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26" idx="2"/>
            <a:endCxn id="33" idx="0"/>
          </p:cNvCxnSpPr>
          <p:nvPr/>
        </p:nvCxnSpPr>
        <p:spPr>
          <a:xfrm>
            <a:off x="1900917" y="1968293"/>
            <a:ext cx="3195060" cy="67222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27" idx="3"/>
            <a:endCxn id="80" idx="0"/>
          </p:cNvCxnSpPr>
          <p:nvPr/>
        </p:nvCxnSpPr>
        <p:spPr>
          <a:xfrm>
            <a:off x="6697980" y="533961"/>
            <a:ext cx="1581837" cy="865465"/>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553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D4EDAA3-2125-4B1D-8E83-4B18F48CC592}"/>
              </a:ext>
            </a:extLst>
          </p:cNvPr>
          <p:cNvSpPr>
            <a:spLocks noGrp="1"/>
          </p:cNvSpPr>
          <p:nvPr>
            <p:ph type="body" sz="quarter" idx="14"/>
          </p:nvPr>
        </p:nvSpPr>
        <p:spPr>
          <a:xfrm>
            <a:off x="228600" y="3657600"/>
            <a:ext cx="2893612" cy="3193880"/>
          </a:xfrm>
        </p:spPr>
        <p:txBody>
          <a:bodyPr/>
          <a:lstStyle/>
          <a:p>
            <a:pPr algn="ctr"/>
            <a:r>
              <a:rPr lang="en-US" sz="2400" dirty="0"/>
              <a:t>INTRODUCTION</a:t>
            </a:r>
            <a:endParaRPr lang="en-IN" dirty="0"/>
          </a:p>
        </p:txBody>
      </p:sp>
      <p:sp>
        <p:nvSpPr>
          <p:cNvPr id="10" name="Content Placeholder 4">
            <a:extLst>
              <a:ext uri="{FF2B5EF4-FFF2-40B4-BE49-F238E27FC236}">
                <a16:creationId xmlns:a16="http://schemas.microsoft.com/office/drawing/2014/main" id="{F086E329-FE29-4FBB-8B5D-BF4CF84E4256}"/>
              </a:ext>
            </a:extLst>
          </p:cNvPr>
          <p:cNvSpPr>
            <a:spLocks noGrp="1"/>
          </p:cNvSpPr>
          <p:nvPr>
            <p:ph type="body" sz="quarter" idx="12"/>
          </p:nvPr>
        </p:nvSpPr>
        <p:spPr>
          <a:xfrm>
            <a:off x="3576638" y="69850"/>
            <a:ext cx="6253162" cy="7597775"/>
          </a:xfrm>
        </p:spPr>
        <p:txBody>
          <a:bodyPr/>
          <a:lstStyle/>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endParaRPr lang="en-IN" sz="1800" dirty="0"/>
          </a:p>
          <a:p>
            <a:pPr marL="285750" indent="-285750">
              <a:buFont typeface="Arial" panose="020B0604020202020204" pitchFamily="34" charset="0"/>
              <a:buChar char="•"/>
            </a:pPr>
            <a:r>
              <a:rPr lang="en-IN" sz="1800" dirty="0"/>
              <a:t>The word ‘Bank’ has been derived from the Latin word ‘bancus’ or ‘banque’. The meaning of it in English is a bench. </a:t>
            </a:r>
          </a:p>
          <a:p>
            <a:endParaRPr lang="en-IN" sz="1800" dirty="0"/>
          </a:p>
          <a:p>
            <a:pPr marL="285750" indent="-285750">
              <a:buFont typeface="Arial" panose="020B0604020202020204" pitchFamily="34" charset="0"/>
              <a:buChar char="•"/>
            </a:pPr>
            <a:r>
              <a:rPr lang="en-IN" sz="1800" dirty="0"/>
              <a:t>According to some authorities, the word bank was originally derived from German word bank. It means a joint stock fund. </a:t>
            </a:r>
          </a:p>
          <a:p>
            <a:endParaRPr lang="en-IN" sz="1800" dirty="0"/>
          </a:p>
          <a:p>
            <a:pPr marL="285750" indent="-285750">
              <a:buFont typeface="Arial" panose="020B0604020202020204" pitchFamily="34" charset="0"/>
              <a:buChar char="•"/>
            </a:pPr>
            <a:r>
              <a:rPr lang="en-IN" sz="1800" dirty="0"/>
              <a:t>This word later on was called as ‘banco’ in Italy when a great part of Italy was </a:t>
            </a:r>
            <a:r>
              <a:rPr lang="en-US" sz="1800" dirty="0"/>
              <a:t>ruled by the Germans.</a:t>
            </a:r>
          </a:p>
          <a:p>
            <a:endParaRPr lang="en-US" sz="1800" dirty="0"/>
          </a:p>
          <a:p>
            <a:pPr marL="285750" indent="-285750">
              <a:buFont typeface="Arial" panose="020B0604020202020204" pitchFamily="34" charset="0"/>
              <a:buChar char="•"/>
            </a:pPr>
            <a:r>
              <a:rPr lang="en-IN" sz="1800" dirty="0"/>
              <a:t>The Indian Banking Companies Act, 1949 :</a:t>
            </a:r>
          </a:p>
          <a:p>
            <a:pPr lvl="1"/>
            <a:r>
              <a:rPr lang="en-IN" sz="1800" dirty="0"/>
              <a:t>“Banking means the acceptance for the purpose of lending or investment, of deposits of money from the public repayable on demand or otherwise, and withdrawal by cheque, draft, order </a:t>
            </a:r>
            <a:r>
              <a:rPr lang="en-US" sz="1800" dirty="0"/>
              <a:t>or otherwise”.</a:t>
            </a:r>
          </a:p>
          <a:p>
            <a:pPr marL="285750" indent="-285750">
              <a:buFont typeface="Arial" panose="020B0604020202020204" pitchFamily="34" charset="0"/>
              <a:buChar char="•"/>
            </a:pPr>
            <a:endParaRPr lang="en-US" sz="1800" dirty="0"/>
          </a:p>
          <a:p>
            <a:endParaRPr lang="en-IN" dirty="0"/>
          </a:p>
        </p:txBody>
      </p:sp>
    </p:spTree>
    <p:extLst>
      <p:ext uri="{BB962C8B-B14F-4D97-AF65-F5344CB8AC3E}">
        <p14:creationId xmlns:p14="http://schemas.microsoft.com/office/powerpoint/2010/main" val="2254737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228600" y="530651"/>
            <a:ext cx="2893612" cy="404672"/>
          </a:xfrm>
        </p:spPr>
        <p:txBody>
          <a:bodyPr/>
          <a:lstStyle/>
          <a:p>
            <a:r>
              <a:rPr lang="en-IN" b="1" u="sng" dirty="0"/>
              <a:t>SCHE</a:t>
            </a:r>
            <a:r>
              <a:rPr lang="en-IN" dirty="0"/>
              <a:t>DULED</a:t>
            </a:r>
            <a:r>
              <a:rPr lang="en-IN" b="1" dirty="0"/>
              <a:t> </a:t>
            </a:r>
            <a:r>
              <a:rPr lang="en-IN" b="1" u="sng" dirty="0"/>
              <a:t>BAN</a:t>
            </a:r>
            <a:r>
              <a:rPr lang="en-IN" dirty="0"/>
              <a:t>KS </a:t>
            </a:r>
            <a:r>
              <a:rPr lang="en-IN" b="1" u="sng" dirty="0"/>
              <a:t>OF</a:t>
            </a:r>
            <a:r>
              <a:rPr lang="en-IN" b="1" dirty="0"/>
              <a:t> </a:t>
            </a:r>
            <a:r>
              <a:rPr lang="en-IN" b="1" u="sng" dirty="0"/>
              <a:t>I</a:t>
            </a:r>
            <a:r>
              <a:rPr lang="en-IN" dirty="0"/>
              <a:t>NDIA</a:t>
            </a:r>
            <a:endParaRPr lang="en-IN" b="1" dirty="0"/>
          </a:p>
        </p:txBody>
      </p:sp>
      <p:sp>
        <p:nvSpPr>
          <p:cNvPr id="8" name="Text Placeholder 7"/>
          <p:cNvSpPr>
            <a:spLocks noGrp="1"/>
          </p:cNvSpPr>
          <p:nvPr>
            <p:ph type="body" sz="quarter" idx="14"/>
          </p:nvPr>
        </p:nvSpPr>
        <p:spPr>
          <a:xfrm>
            <a:off x="228600" y="1343024"/>
            <a:ext cx="2893612" cy="4279731"/>
          </a:xfrm>
        </p:spPr>
        <p:txBody>
          <a:bodyPr>
            <a:normAutofit fontScale="92500" lnSpcReduction="10000"/>
          </a:bodyPr>
          <a:lstStyle/>
          <a:p>
            <a:pPr marL="171450" indent="-171450">
              <a:buFont typeface="Wingdings" panose="05000000000000000000" pitchFamily="2" charset="2"/>
              <a:buChar char="§"/>
            </a:pPr>
            <a:r>
              <a:rPr lang="en-US" sz="1200" dirty="0"/>
              <a:t>On the </a:t>
            </a:r>
            <a:r>
              <a:rPr lang="en-US" sz="1200" b="1" u="sng" dirty="0"/>
              <a:t>basis of Schedule</a:t>
            </a:r>
            <a:r>
              <a:rPr lang="en-US" sz="1200" u="sng" dirty="0"/>
              <a:t> </a:t>
            </a:r>
            <a:r>
              <a:rPr lang="en-US" sz="1200" dirty="0"/>
              <a:t>under the </a:t>
            </a:r>
            <a:r>
              <a:rPr lang="en-US" sz="1200" b="1" dirty="0"/>
              <a:t>Reserve Bank of India Act, 1934</a:t>
            </a:r>
            <a:r>
              <a:rPr lang="en-US" sz="1200" dirty="0"/>
              <a:t>, banks were classified as </a:t>
            </a:r>
            <a:r>
              <a:rPr lang="en-US" sz="1200" b="1" dirty="0"/>
              <a:t>scheduled banks </a:t>
            </a:r>
            <a:r>
              <a:rPr lang="en-US" sz="1200" dirty="0"/>
              <a:t>&amp; </a:t>
            </a:r>
            <a:r>
              <a:rPr lang="en-US" sz="1200" b="1" dirty="0"/>
              <a:t>non-scheduled banks.</a:t>
            </a:r>
          </a:p>
          <a:p>
            <a:pPr marL="171450" indent="-171450">
              <a:buFont typeface="Wingdings" panose="05000000000000000000" pitchFamily="2" charset="2"/>
              <a:buChar char="§"/>
            </a:pPr>
            <a:r>
              <a:rPr lang="en-US" sz="1200" b="1" dirty="0"/>
              <a:t>WHAT IS 2</a:t>
            </a:r>
            <a:r>
              <a:rPr lang="en-US" sz="1200" b="1" baseline="30000" dirty="0"/>
              <a:t>nd</a:t>
            </a:r>
            <a:r>
              <a:rPr lang="en-US" sz="1200" b="1" dirty="0"/>
              <a:t> SCHEDULE in RBI ACT 1934?</a:t>
            </a:r>
            <a:br>
              <a:rPr lang="en-US" sz="1200" b="1" dirty="0"/>
            </a:br>
            <a:r>
              <a:rPr lang="en-US" sz="1300" dirty="0"/>
              <a:t>2nd Schedule of the RBI Act,1934 contains the list of Scheduled Commercial Banks. The </a:t>
            </a:r>
            <a:r>
              <a:rPr lang="en-US" sz="1300" b="1" dirty="0"/>
              <a:t>two basic conditions</a:t>
            </a:r>
            <a:r>
              <a:rPr lang="en-US" sz="1300" dirty="0"/>
              <a:t> for a bank to be a Scheduled Commercial Bank are:-</a:t>
            </a:r>
          </a:p>
          <a:p>
            <a:pPr marL="342900" indent="-342900">
              <a:buFont typeface="+mj-lt"/>
              <a:buAutoNum type="arabicPeriod"/>
            </a:pPr>
            <a:r>
              <a:rPr lang="en-US" sz="1300" b="1" dirty="0"/>
              <a:t>The Paid Up Capital of the bank should be 5 lakh and above.</a:t>
            </a:r>
          </a:p>
          <a:p>
            <a:pPr marL="342900" indent="-342900">
              <a:buFont typeface="+mj-lt"/>
              <a:buAutoNum type="arabicPeriod"/>
            </a:pPr>
            <a:r>
              <a:rPr lang="en-US" sz="1300" b="1" dirty="0"/>
              <a:t>The bank should work in the interest of depositors.</a:t>
            </a:r>
          </a:p>
          <a:p>
            <a:endParaRPr lang="en-US" sz="1200" b="1" dirty="0"/>
          </a:p>
        </p:txBody>
      </p:sp>
      <p:sp>
        <p:nvSpPr>
          <p:cNvPr id="14" name="TextBox 13"/>
          <p:cNvSpPr txBox="1"/>
          <p:nvPr/>
        </p:nvSpPr>
        <p:spPr>
          <a:xfrm>
            <a:off x="3411794" y="73943"/>
            <a:ext cx="6646606" cy="3139321"/>
          </a:xfrm>
          <a:prstGeom prst="rect">
            <a:avLst/>
          </a:prstGeom>
          <a:noFill/>
        </p:spPr>
        <p:txBody>
          <a:bodyPr wrap="square" rtlCol="0">
            <a:spAutoFit/>
          </a:bodyPr>
          <a:lstStyle/>
          <a:p>
            <a:pPr marL="180975" algn="ctr"/>
            <a:r>
              <a:rPr lang="en-IN" b="1" u="sng" dirty="0">
                <a:solidFill>
                  <a:srgbClr val="FF0000"/>
                </a:solidFill>
              </a:rPr>
              <a:t>SCH</a:t>
            </a:r>
            <a:r>
              <a:rPr lang="en-IN" u="sng" dirty="0">
                <a:solidFill>
                  <a:srgbClr val="FF0000"/>
                </a:solidFill>
              </a:rPr>
              <a:t>EDULED </a:t>
            </a:r>
            <a:r>
              <a:rPr lang="en-IN" b="1" u="sng" dirty="0">
                <a:solidFill>
                  <a:srgbClr val="FF0000"/>
                </a:solidFill>
              </a:rPr>
              <a:t>B</a:t>
            </a:r>
            <a:r>
              <a:rPr lang="en-IN" u="sng" dirty="0">
                <a:solidFill>
                  <a:srgbClr val="FF0000"/>
                </a:solidFill>
              </a:rPr>
              <a:t>ANKS</a:t>
            </a:r>
            <a:br>
              <a:rPr lang="en-IN" u="sng" dirty="0">
                <a:solidFill>
                  <a:srgbClr val="FF0000"/>
                </a:solidFill>
              </a:rPr>
            </a:br>
            <a:br>
              <a:rPr lang="en-IN" u="sng" dirty="0">
                <a:solidFill>
                  <a:srgbClr val="FF0000"/>
                </a:solidFill>
              </a:rPr>
            </a:br>
            <a:r>
              <a:rPr lang="en-IN" dirty="0"/>
              <a:t>Scheduled Banks are those banks </a:t>
            </a:r>
          </a:p>
          <a:p>
            <a:pPr marL="180975" indent="-180975">
              <a:buFont typeface="Wingdings" panose="05000000000000000000" pitchFamily="2" charset="2"/>
              <a:buChar char="§"/>
            </a:pPr>
            <a:r>
              <a:rPr lang="en-IN" dirty="0"/>
              <a:t> Which </a:t>
            </a:r>
            <a:r>
              <a:rPr lang="en-IN" b="1" dirty="0"/>
              <a:t>are</a:t>
            </a:r>
            <a:r>
              <a:rPr lang="en-IN" dirty="0"/>
              <a:t> </a:t>
            </a:r>
            <a:r>
              <a:rPr lang="en-IN" b="1" dirty="0"/>
              <a:t>included</a:t>
            </a:r>
            <a:r>
              <a:rPr lang="en-IN" dirty="0"/>
              <a:t> in the </a:t>
            </a:r>
            <a:r>
              <a:rPr lang="en-IN" b="1" dirty="0"/>
              <a:t>second schedule </a:t>
            </a:r>
            <a:r>
              <a:rPr lang="en-IN" dirty="0"/>
              <a:t>of </a:t>
            </a:r>
            <a:r>
              <a:rPr lang="en-IN" b="1" dirty="0"/>
              <a:t>RBI Act</a:t>
            </a:r>
            <a:r>
              <a:rPr lang="en-IN" dirty="0"/>
              <a:t>,1934.</a:t>
            </a:r>
          </a:p>
          <a:p>
            <a:pPr marL="180975" indent="-180975">
              <a:buFont typeface="Wingdings" panose="05000000000000000000" pitchFamily="2" charset="2"/>
              <a:buChar char="§"/>
            </a:pPr>
            <a:r>
              <a:rPr lang="en-IN" dirty="0"/>
              <a:t> Which have a paid up capital &amp; reserves of aggregate value of </a:t>
            </a:r>
            <a:r>
              <a:rPr lang="en-IN" b="1" dirty="0"/>
              <a:t>NOT    LESS THAN </a:t>
            </a:r>
            <a:r>
              <a:rPr lang="en-IN" b="1" u="sng" dirty="0"/>
              <a:t>RS.5 LAKHS</a:t>
            </a:r>
            <a:r>
              <a:rPr lang="en-IN" b="1" dirty="0"/>
              <a:t>. </a:t>
            </a:r>
          </a:p>
          <a:p>
            <a:pPr marL="180975" indent="-180975">
              <a:buFont typeface="Wingdings" panose="05000000000000000000" pitchFamily="2" charset="2"/>
              <a:buChar char="§"/>
            </a:pPr>
            <a:r>
              <a:rPr lang="en-IN" dirty="0"/>
              <a:t> RBI has </a:t>
            </a:r>
            <a:r>
              <a:rPr lang="en-IN" b="1" dirty="0"/>
              <a:t>FULL</a:t>
            </a:r>
            <a:r>
              <a:rPr lang="en-IN" dirty="0"/>
              <a:t> control over these banks. They can borrow from the RBI for </a:t>
            </a:r>
            <a:r>
              <a:rPr lang="en-IN" b="1" dirty="0"/>
              <a:t>Normal Banking </a:t>
            </a:r>
            <a:r>
              <a:rPr lang="en-IN" dirty="0"/>
              <a:t>purposes also.</a:t>
            </a:r>
            <a:r>
              <a:rPr lang="en-IN" b="1" dirty="0"/>
              <a:t> </a:t>
            </a:r>
            <a:endParaRPr lang="en-IN" dirty="0"/>
          </a:p>
          <a:p>
            <a:pPr marL="180975" indent="-180975">
              <a:buFont typeface="Wingdings" panose="05000000000000000000" pitchFamily="2" charset="2"/>
              <a:buChar char="§"/>
            </a:pPr>
            <a:r>
              <a:rPr lang="en-IN" dirty="0"/>
              <a:t>  All Commercial Banks, Regional Rural Banks, Foreign Banks are scheduled banks. </a:t>
            </a:r>
          </a:p>
          <a:p>
            <a:endParaRPr lang="en-IN" u="sng" dirty="0">
              <a:solidFill>
                <a:srgbClr val="FF0000"/>
              </a:solidFill>
            </a:endParaRPr>
          </a:p>
        </p:txBody>
      </p:sp>
      <p:sp>
        <p:nvSpPr>
          <p:cNvPr id="15" name="TextBox 14"/>
          <p:cNvSpPr txBox="1"/>
          <p:nvPr/>
        </p:nvSpPr>
        <p:spPr>
          <a:xfrm>
            <a:off x="3564194" y="3387778"/>
            <a:ext cx="6341805" cy="3693319"/>
          </a:xfrm>
          <a:prstGeom prst="rect">
            <a:avLst/>
          </a:prstGeom>
          <a:noFill/>
        </p:spPr>
        <p:txBody>
          <a:bodyPr wrap="square" rtlCol="0">
            <a:spAutoFit/>
          </a:bodyPr>
          <a:lstStyle/>
          <a:p>
            <a:pPr algn="ctr"/>
            <a:r>
              <a:rPr lang="en-IN" b="1" u="sng" dirty="0">
                <a:solidFill>
                  <a:srgbClr val="FF0000"/>
                </a:solidFill>
              </a:rPr>
              <a:t>NON-SC</a:t>
            </a:r>
            <a:r>
              <a:rPr lang="en-IN" u="sng" dirty="0">
                <a:solidFill>
                  <a:srgbClr val="FF0000"/>
                </a:solidFill>
              </a:rPr>
              <a:t>HEDULED </a:t>
            </a:r>
            <a:r>
              <a:rPr lang="en-IN" b="1" u="sng" dirty="0">
                <a:solidFill>
                  <a:srgbClr val="FF0000"/>
                </a:solidFill>
              </a:rPr>
              <a:t>B</a:t>
            </a:r>
            <a:r>
              <a:rPr lang="en-IN" u="sng" dirty="0">
                <a:solidFill>
                  <a:srgbClr val="FF0000"/>
                </a:solidFill>
              </a:rPr>
              <a:t>ANKS</a:t>
            </a:r>
            <a:br>
              <a:rPr lang="en-IN" u="sng" dirty="0">
                <a:solidFill>
                  <a:srgbClr val="FF0000"/>
                </a:solidFill>
              </a:rPr>
            </a:br>
            <a:br>
              <a:rPr lang="en-IN" u="sng" dirty="0">
                <a:solidFill>
                  <a:srgbClr val="FF0000"/>
                </a:solidFill>
              </a:rPr>
            </a:br>
            <a:r>
              <a:rPr lang="en-IN" dirty="0"/>
              <a:t>Non-Scheduled banks are those banks</a:t>
            </a:r>
          </a:p>
          <a:p>
            <a:pPr marL="285750" indent="-285750">
              <a:buFont typeface="Wingdings" panose="05000000000000000000" pitchFamily="2" charset="2"/>
              <a:buChar char="§"/>
            </a:pPr>
            <a:r>
              <a:rPr lang="en-IN" dirty="0"/>
              <a:t>Which </a:t>
            </a:r>
            <a:r>
              <a:rPr lang="en-IN" b="1" dirty="0"/>
              <a:t>aren’t</a:t>
            </a:r>
            <a:r>
              <a:rPr lang="en-IN" dirty="0"/>
              <a:t> </a:t>
            </a:r>
            <a:r>
              <a:rPr lang="en-IN" b="1" dirty="0"/>
              <a:t>included</a:t>
            </a:r>
            <a:r>
              <a:rPr lang="en-IN" dirty="0"/>
              <a:t> in the </a:t>
            </a:r>
            <a:r>
              <a:rPr lang="en-IN" b="1" dirty="0"/>
              <a:t>second schedule </a:t>
            </a:r>
            <a:r>
              <a:rPr lang="en-IN" dirty="0"/>
              <a:t>of </a:t>
            </a:r>
            <a:r>
              <a:rPr lang="en-IN" b="1" dirty="0"/>
              <a:t>RBI Act</a:t>
            </a:r>
            <a:r>
              <a:rPr lang="en-IN" dirty="0"/>
              <a:t>,1934. </a:t>
            </a:r>
          </a:p>
          <a:p>
            <a:pPr marL="285750" indent="-285750">
              <a:buFont typeface="Wingdings" panose="05000000000000000000" pitchFamily="2" charset="2"/>
              <a:buChar char="§"/>
            </a:pPr>
            <a:r>
              <a:rPr lang="en-IN" dirty="0"/>
              <a:t>Which have a paid up capital &amp; reserves of aggregate value </a:t>
            </a:r>
            <a:r>
              <a:rPr lang="en-IN" b="1" dirty="0"/>
              <a:t> LESS THAN </a:t>
            </a:r>
            <a:r>
              <a:rPr lang="en-IN" b="1" u="sng" dirty="0"/>
              <a:t>RS.5 LAKHS</a:t>
            </a:r>
            <a:r>
              <a:rPr lang="en-IN" dirty="0"/>
              <a:t>.</a:t>
            </a:r>
          </a:p>
          <a:p>
            <a:pPr marL="285750" indent="-285750">
              <a:buFont typeface="Wingdings" panose="05000000000000000000" pitchFamily="2" charset="2"/>
              <a:buChar char="§"/>
            </a:pPr>
            <a:r>
              <a:rPr lang="en-IN" dirty="0"/>
              <a:t>RBI has </a:t>
            </a:r>
            <a:r>
              <a:rPr lang="en-IN" b="1" dirty="0"/>
              <a:t>NO </a:t>
            </a:r>
            <a:r>
              <a:rPr lang="en-IN" dirty="0"/>
              <a:t>specific control over these banks. Hence, they aren’t entitled to borrow from the RBI for </a:t>
            </a:r>
            <a:r>
              <a:rPr lang="en-IN" b="1" dirty="0"/>
              <a:t>Normal </a:t>
            </a:r>
            <a:r>
              <a:rPr lang="en-IN" dirty="0"/>
              <a:t>banking purposes under </a:t>
            </a:r>
            <a:r>
              <a:rPr lang="en-IN" dirty="0" err="1"/>
              <a:t>i</a:t>
            </a:r>
            <a:r>
              <a:rPr lang="en-US" dirty="0"/>
              <a:t>n </a:t>
            </a:r>
            <a:r>
              <a:rPr lang="en-US" b="1" dirty="0"/>
              <a:t>emergency</a:t>
            </a:r>
            <a:r>
              <a:rPr lang="en-US" dirty="0"/>
              <a:t> or “</a:t>
            </a:r>
            <a:r>
              <a:rPr lang="en-US" b="1" dirty="0"/>
              <a:t>abnormal circumstances</a:t>
            </a:r>
            <a:r>
              <a:rPr lang="en-US" dirty="0"/>
              <a:t>." </a:t>
            </a:r>
            <a:endParaRPr lang="en-IN" dirty="0"/>
          </a:p>
          <a:p>
            <a:pPr marL="285750" indent="-285750">
              <a:buFont typeface="Wingdings" panose="05000000000000000000" pitchFamily="2" charset="2"/>
              <a:buChar char="§"/>
            </a:pPr>
            <a:r>
              <a:rPr lang="en-IN" dirty="0"/>
              <a:t>Jammu &amp; Kashmir Bank is a non-scheduled bank.</a:t>
            </a:r>
            <a:br>
              <a:rPr lang="en-IN" dirty="0"/>
            </a:br>
            <a:endParaRPr lang="en-IN" dirty="0"/>
          </a:p>
        </p:txBody>
      </p:sp>
      <p:pic>
        <p:nvPicPr>
          <p:cNvPr id="16" name="Picture 15"/>
          <p:cNvPicPr>
            <a:picLocks noChangeAspect="1"/>
          </p:cNvPicPr>
          <p:nvPr/>
        </p:nvPicPr>
        <p:blipFill>
          <a:blip r:embed="rId3"/>
          <a:stretch>
            <a:fillRect/>
          </a:stretch>
        </p:blipFill>
        <p:spPr>
          <a:xfrm>
            <a:off x="8550988" y="6406646"/>
            <a:ext cx="1089071" cy="446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714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274387" y="1844524"/>
            <a:ext cx="2893612" cy="404672"/>
          </a:xfrm>
        </p:spPr>
        <p:txBody>
          <a:bodyPr/>
          <a:lstStyle/>
          <a:p>
            <a:r>
              <a:rPr lang="en-IN" b="1" u="sng" dirty="0"/>
              <a:t>SCHE</a:t>
            </a:r>
            <a:r>
              <a:rPr lang="en-IN" dirty="0"/>
              <a:t>DULED</a:t>
            </a:r>
            <a:r>
              <a:rPr lang="en-IN" b="1" dirty="0"/>
              <a:t> </a:t>
            </a:r>
            <a:r>
              <a:rPr lang="en-IN" b="1" u="sng" dirty="0"/>
              <a:t>BAN</a:t>
            </a:r>
            <a:r>
              <a:rPr lang="en-IN" dirty="0"/>
              <a:t>KS </a:t>
            </a:r>
            <a:r>
              <a:rPr lang="en-IN" b="1" u="sng" dirty="0"/>
              <a:t>OF</a:t>
            </a:r>
            <a:r>
              <a:rPr lang="en-IN" b="1" dirty="0"/>
              <a:t> </a:t>
            </a:r>
            <a:r>
              <a:rPr lang="en-IN" b="1" u="sng" dirty="0"/>
              <a:t>I</a:t>
            </a:r>
            <a:r>
              <a:rPr lang="en-IN" dirty="0"/>
              <a:t>NDIA</a:t>
            </a:r>
            <a:br>
              <a:rPr lang="en-IN" dirty="0"/>
            </a:br>
            <a:r>
              <a:rPr lang="en-IN" b="1" u="sng" dirty="0"/>
              <a:t>AT</a:t>
            </a:r>
            <a:r>
              <a:rPr lang="en-IN" b="1" dirty="0"/>
              <a:t> A </a:t>
            </a:r>
            <a:r>
              <a:rPr lang="en-IN" b="1" u="sng" dirty="0"/>
              <a:t>GLA</a:t>
            </a:r>
            <a:r>
              <a:rPr lang="en-IN" dirty="0"/>
              <a:t>NCE</a:t>
            </a:r>
          </a:p>
          <a:p>
            <a:endParaRPr lang="en-IN" dirty="0"/>
          </a:p>
        </p:txBody>
      </p:sp>
      <p:graphicFrame>
        <p:nvGraphicFramePr>
          <p:cNvPr id="12" name="Table 11"/>
          <p:cNvGraphicFramePr>
            <a:graphicFrameLocks noGrp="1"/>
          </p:cNvGraphicFramePr>
          <p:nvPr>
            <p:extLst>
              <p:ext uri="{D42A27DB-BD31-4B8C-83A1-F6EECF244321}">
                <p14:modId xmlns:p14="http://schemas.microsoft.com/office/powerpoint/2010/main" val="72088936"/>
              </p:ext>
            </p:extLst>
          </p:nvPr>
        </p:nvGraphicFramePr>
        <p:xfrm>
          <a:off x="3379605" y="344488"/>
          <a:ext cx="6583545" cy="6921432"/>
        </p:xfrm>
        <a:graphic>
          <a:graphicData uri="http://schemas.openxmlformats.org/drawingml/2006/table">
            <a:tbl>
              <a:tblPr>
                <a:tableStyleId>{18603FDC-E32A-4AB5-989C-0864C3EAD2B8}</a:tableStyleId>
              </a:tblPr>
              <a:tblGrid>
                <a:gridCol w="2194515">
                  <a:extLst>
                    <a:ext uri="{9D8B030D-6E8A-4147-A177-3AD203B41FA5}">
                      <a16:colId xmlns:a16="http://schemas.microsoft.com/office/drawing/2014/main" val="3497936236"/>
                    </a:ext>
                  </a:extLst>
                </a:gridCol>
                <a:gridCol w="2194515">
                  <a:extLst>
                    <a:ext uri="{9D8B030D-6E8A-4147-A177-3AD203B41FA5}">
                      <a16:colId xmlns:a16="http://schemas.microsoft.com/office/drawing/2014/main" val="309408449"/>
                    </a:ext>
                  </a:extLst>
                </a:gridCol>
                <a:gridCol w="2194515">
                  <a:extLst>
                    <a:ext uri="{9D8B030D-6E8A-4147-A177-3AD203B41FA5}">
                      <a16:colId xmlns:a16="http://schemas.microsoft.com/office/drawing/2014/main" val="2993170594"/>
                    </a:ext>
                  </a:extLst>
                </a:gridCol>
              </a:tblGrid>
              <a:tr h="300070">
                <a:tc>
                  <a:txBody>
                    <a:bodyPr/>
                    <a:lstStyle/>
                    <a:p>
                      <a:r>
                        <a:rPr lang="en-IN" sz="1400" b="1" u="sng" dirty="0"/>
                        <a:t>Parameter of Comparison</a:t>
                      </a:r>
                    </a:p>
                  </a:txBody>
                  <a:tcPr marL="63171" marR="63171" marT="31585" marB="31585" anchor="ctr"/>
                </a:tc>
                <a:tc>
                  <a:txBody>
                    <a:bodyPr/>
                    <a:lstStyle/>
                    <a:p>
                      <a:r>
                        <a:rPr lang="en-IN" sz="1400" b="1" u="sng" dirty="0"/>
                        <a:t>Scheduled Banks</a:t>
                      </a:r>
                    </a:p>
                  </a:txBody>
                  <a:tcPr marL="63171" marR="63171" marT="31585" marB="31585" anchor="ctr"/>
                </a:tc>
                <a:tc>
                  <a:txBody>
                    <a:bodyPr/>
                    <a:lstStyle/>
                    <a:p>
                      <a:r>
                        <a:rPr lang="en-IN" sz="1400" b="1" u="sng" dirty="0"/>
                        <a:t>Non-Scheduled Banks</a:t>
                      </a:r>
                    </a:p>
                  </a:txBody>
                  <a:tcPr marL="63171" marR="63171" marT="31585" marB="31585" anchor="ctr"/>
                </a:tc>
                <a:extLst>
                  <a:ext uri="{0D108BD9-81ED-4DB2-BD59-A6C34878D82A}">
                    <a16:rowId xmlns:a16="http://schemas.microsoft.com/office/drawing/2014/main" val="1148752042"/>
                  </a:ext>
                </a:extLst>
              </a:tr>
              <a:tr h="746135">
                <a:tc>
                  <a:txBody>
                    <a:bodyPr/>
                    <a:lstStyle/>
                    <a:p>
                      <a:r>
                        <a:rPr lang="en-IN" sz="1400" b="1" u="sng"/>
                        <a:t>Reserve Requirements</a:t>
                      </a:r>
                    </a:p>
                  </a:txBody>
                  <a:tcPr marL="63171" marR="63171" marT="31585" marB="31585" anchor="ctr"/>
                </a:tc>
                <a:tc>
                  <a:txBody>
                    <a:bodyPr/>
                    <a:lstStyle/>
                    <a:p>
                      <a:r>
                        <a:rPr lang="en-US" sz="1400"/>
                        <a:t>These are banking institutions that have no less than 5 lakh rupees in their reserves.</a:t>
                      </a:r>
                    </a:p>
                  </a:txBody>
                  <a:tcPr marL="63171" marR="63171" marT="31585" marB="31585" anchor="ctr"/>
                </a:tc>
                <a:tc>
                  <a:txBody>
                    <a:bodyPr/>
                    <a:lstStyle/>
                    <a:p>
                      <a:r>
                        <a:rPr lang="en-US" sz="1400"/>
                        <a:t>Their reserves are less than the mandatory 5 lakh rupees.</a:t>
                      </a:r>
                    </a:p>
                  </a:txBody>
                  <a:tcPr marL="63171" marR="63171" marT="31585" marB="31585" anchor="ctr"/>
                </a:tc>
                <a:extLst>
                  <a:ext uri="{0D108BD9-81ED-4DB2-BD59-A6C34878D82A}">
                    <a16:rowId xmlns:a16="http://schemas.microsoft.com/office/drawing/2014/main" val="3972127258"/>
                  </a:ext>
                </a:extLst>
              </a:tr>
              <a:tr h="969168">
                <a:tc>
                  <a:txBody>
                    <a:bodyPr/>
                    <a:lstStyle/>
                    <a:p>
                      <a:r>
                        <a:rPr lang="en-IN" sz="1400" b="1" u="sng"/>
                        <a:t>Safety and Security</a:t>
                      </a:r>
                    </a:p>
                  </a:txBody>
                  <a:tcPr marL="63171" marR="63171" marT="31585" marB="31585" anchor="ctr"/>
                </a:tc>
                <a:tc>
                  <a:txBody>
                    <a:bodyPr/>
                    <a:lstStyle/>
                    <a:p>
                      <a:r>
                        <a:rPr lang="en-US" sz="1400"/>
                        <a:t>They are generally more financially sound and unlikely to harm the interests and welfare of the depositors.</a:t>
                      </a:r>
                    </a:p>
                  </a:txBody>
                  <a:tcPr marL="63171" marR="63171" marT="31585" marB="31585" anchor="ctr"/>
                </a:tc>
                <a:tc>
                  <a:txBody>
                    <a:bodyPr/>
                    <a:lstStyle/>
                    <a:p>
                      <a:r>
                        <a:rPr lang="en-US" sz="1400"/>
                        <a:t>These banks are riskier to do business with.</a:t>
                      </a:r>
                    </a:p>
                  </a:txBody>
                  <a:tcPr marL="63171" marR="63171" marT="31585" marB="31585" anchor="ctr"/>
                </a:tc>
                <a:extLst>
                  <a:ext uri="{0D108BD9-81ED-4DB2-BD59-A6C34878D82A}">
                    <a16:rowId xmlns:a16="http://schemas.microsoft.com/office/drawing/2014/main" val="1317804355"/>
                  </a:ext>
                </a:extLst>
              </a:tr>
              <a:tr h="1192199">
                <a:tc>
                  <a:txBody>
                    <a:bodyPr/>
                    <a:lstStyle/>
                    <a:p>
                      <a:r>
                        <a:rPr lang="en-IN" sz="1400" b="1" u="sng"/>
                        <a:t>Meaning</a:t>
                      </a:r>
                    </a:p>
                  </a:txBody>
                  <a:tcPr marL="63171" marR="63171" marT="31585" marB="31585" anchor="ctr"/>
                </a:tc>
                <a:tc>
                  <a:txBody>
                    <a:bodyPr/>
                    <a:lstStyle/>
                    <a:p>
                      <a:r>
                        <a:rPr lang="en-US" sz="1400"/>
                        <a:t>Scheduled banks are those that are listed and governed by the rules that are prescribed in the Reserve bank of India Act of 1934</a:t>
                      </a:r>
                    </a:p>
                  </a:txBody>
                  <a:tcPr marL="63171" marR="63171" marT="31585" marB="31585" anchor="ctr"/>
                </a:tc>
                <a:tc>
                  <a:txBody>
                    <a:bodyPr/>
                    <a:lstStyle/>
                    <a:p>
                      <a:r>
                        <a:rPr lang="en-US" sz="1400" dirty="0"/>
                        <a:t>The non-scheduled banks are those that are exempt from the rules that govern the stronger financial institutions in India.</a:t>
                      </a:r>
                    </a:p>
                  </a:txBody>
                  <a:tcPr marL="63171" marR="63171" marT="31585" marB="31585" anchor="ctr"/>
                </a:tc>
                <a:extLst>
                  <a:ext uri="{0D108BD9-81ED-4DB2-BD59-A6C34878D82A}">
                    <a16:rowId xmlns:a16="http://schemas.microsoft.com/office/drawing/2014/main" val="2354694983"/>
                  </a:ext>
                </a:extLst>
              </a:tr>
              <a:tr h="746135">
                <a:tc>
                  <a:txBody>
                    <a:bodyPr/>
                    <a:lstStyle/>
                    <a:p>
                      <a:r>
                        <a:rPr lang="en-IN" sz="1400" b="1" u="sng"/>
                        <a:t>Cash Reserve Ratio</a:t>
                      </a:r>
                    </a:p>
                  </a:txBody>
                  <a:tcPr marL="63171" marR="63171" marT="31585" marB="31585" anchor="ctr"/>
                </a:tc>
                <a:tc>
                  <a:txBody>
                    <a:bodyPr/>
                    <a:lstStyle/>
                    <a:p>
                      <a:r>
                        <a:rPr lang="en-US" sz="1400"/>
                        <a:t>Maintained with Reserve Bank of India.</a:t>
                      </a:r>
                    </a:p>
                  </a:txBody>
                  <a:tcPr marL="63171" marR="63171" marT="31585" marB="31585" anchor="ctr"/>
                </a:tc>
                <a:tc>
                  <a:txBody>
                    <a:bodyPr/>
                    <a:lstStyle/>
                    <a:p>
                      <a:r>
                        <a:rPr lang="en-US" sz="1400"/>
                        <a:t>Each bank takes it upon itself to maintain the cash reserve ratio.</a:t>
                      </a:r>
                    </a:p>
                  </a:txBody>
                  <a:tcPr marL="63171" marR="63171" marT="31585" marB="31585" anchor="ctr"/>
                </a:tc>
                <a:extLst>
                  <a:ext uri="{0D108BD9-81ED-4DB2-BD59-A6C34878D82A}">
                    <a16:rowId xmlns:a16="http://schemas.microsoft.com/office/drawing/2014/main" val="4195130813"/>
                  </a:ext>
                </a:extLst>
              </a:tr>
              <a:tr h="1192199">
                <a:tc>
                  <a:txBody>
                    <a:bodyPr/>
                    <a:lstStyle/>
                    <a:p>
                      <a:r>
                        <a:rPr lang="en-IN" sz="1400" b="1" u="sng"/>
                        <a:t>Borrowing</a:t>
                      </a:r>
                    </a:p>
                  </a:txBody>
                  <a:tcPr marL="63171" marR="63171" marT="31585" marB="31585" anchor="ctr"/>
                </a:tc>
                <a:tc>
                  <a:txBody>
                    <a:bodyPr/>
                    <a:lstStyle/>
                    <a:p>
                      <a:r>
                        <a:rPr lang="en-US" sz="1400"/>
                        <a:t>They are allowed to borrow money from the Reserve Bank of India for the purposes of undertaking regular banking activities.</a:t>
                      </a:r>
                    </a:p>
                  </a:txBody>
                  <a:tcPr marL="63171" marR="63171" marT="31585" marB="31585" anchor="ctr"/>
                </a:tc>
                <a:tc>
                  <a:txBody>
                    <a:bodyPr/>
                    <a:lstStyle/>
                    <a:p>
                      <a:r>
                        <a:rPr lang="en-US" sz="1400"/>
                        <a:t>Do not qualify to borrow any loans from the Reserve Bank of India. If they have to, they do so from other like-minded banks.</a:t>
                      </a:r>
                    </a:p>
                  </a:txBody>
                  <a:tcPr marL="63171" marR="63171" marT="31585" marB="31585" anchor="ctr"/>
                </a:tc>
                <a:extLst>
                  <a:ext uri="{0D108BD9-81ED-4DB2-BD59-A6C34878D82A}">
                    <a16:rowId xmlns:a16="http://schemas.microsoft.com/office/drawing/2014/main" val="2620352453"/>
                  </a:ext>
                </a:extLst>
              </a:tr>
              <a:tr h="1415231">
                <a:tc>
                  <a:txBody>
                    <a:bodyPr/>
                    <a:lstStyle/>
                    <a:p>
                      <a:r>
                        <a:rPr lang="en-IN" sz="1400" b="1" u="sng" dirty="0"/>
                        <a:t>Returns</a:t>
                      </a:r>
                    </a:p>
                  </a:txBody>
                  <a:tcPr marL="63171" marR="63171" marT="31585" marB="31585" anchor="ctr"/>
                </a:tc>
                <a:tc>
                  <a:txBody>
                    <a:bodyPr/>
                    <a:lstStyle/>
                    <a:p>
                      <a:r>
                        <a:rPr lang="en-US" sz="1400"/>
                        <a:t>Are mandated to file their returns with the Reserve Bank of India periodically, preferably once a year.</a:t>
                      </a:r>
                    </a:p>
                  </a:txBody>
                  <a:tcPr marL="63171" marR="63171" marT="31585" marB="31585" anchor="ctr"/>
                </a:tc>
                <a:tc>
                  <a:txBody>
                    <a:bodyPr/>
                    <a:lstStyle/>
                    <a:p>
                      <a:r>
                        <a:rPr lang="en-US" sz="1400" dirty="0"/>
                        <a:t>No such provision exists. However, they have to publish and submit their returns to the shareholders and stock exchange where they are listed</a:t>
                      </a:r>
                    </a:p>
                  </a:txBody>
                  <a:tcPr marL="63171" marR="63171" marT="31585" marB="31585" anchor="ctr"/>
                </a:tc>
                <a:extLst>
                  <a:ext uri="{0D108BD9-81ED-4DB2-BD59-A6C34878D82A}">
                    <a16:rowId xmlns:a16="http://schemas.microsoft.com/office/drawing/2014/main" val="228798417"/>
                  </a:ext>
                </a:extLst>
              </a:tr>
            </a:tbl>
          </a:graphicData>
        </a:graphic>
      </p:graphicFrame>
    </p:spTree>
    <p:extLst>
      <p:ext uri="{BB962C8B-B14F-4D97-AF65-F5344CB8AC3E}">
        <p14:creationId xmlns:p14="http://schemas.microsoft.com/office/powerpoint/2010/main" val="2737978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5"/>
          </p:nvPr>
        </p:nvPicPr>
        <p:blipFill rotWithShape="1">
          <a:blip r:embed="rId3"/>
          <a:srcRect l="-269" t="-1192" r="481" b="1008"/>
          <a:stretch/>
        </p:blipFill>
        <p:spPr>
          <a:xfrm>
            <a:off x="8149038" y="0"/>
            <a:ext cx="1909362" cy="1857375"/>
          </a:xfrm>
          <a:prstGeom prst="rect">
            <a:avLst/>
          </a:prstGeom>
        </p:spPr>
      </p:pic>
      <p:sp>
        <p:nvSpPr>
          <p:cNvPr id="7" name="Content Placeholder 6"/>
          <p:cNvSpPr>
            <a:spLocks noGrp="1"/>
          </p:cNvSpPr>
          <p:nvPr>
            <p:ph sz="quarter" idx="13"/>
          </p:nvPr>
        </p:nvSpPr>
        <p:spPr/>
        <p:txBody>
          <a:bodyPr/>
          <a:lstStyle/>
          <a:p>
            <a:r>
              <a:rPr lang="en-IN" b="1" dirty="0"/>
              <a:t>RESE</a:t>
            </a:r>
            <a:r>
              <a:rPr lang="en-IN" dirty="0"/>
              <a:t>RVE </a:t>
            </a:r>
            <a:r>
              <a:rPr lang="en-IN" b="1" dirty="0"/>
              <a:t>BAN</a:t>
            </a:r>
            <a:r>
              <a:rPr lang="en-IN" dirty="0"/>
              <a:t>K </a:t>
            </a:r>
            <a:r>
              <a:rPr lang="en-IN" b="1" dirty="0"/>
              <a:t>OF I</a:t>
            </a:r>
            <a:r>
              <a:rPr lang="en-IN" dirty="0"/>
              <a:t>NDIA</a:t>
            </a:r>
            <a:endParaRPr lang="en-IN" b="1" dirty="0"/>
          </a:p>
        </p:txBody>
      </p:sp>
      <p:sp>
        <p:nvSpPr>
          <p:cNvPr id="9" name="Rectangle 1"/>
          <p:cNvSpPr>
            <a:spLocks noGrp="1" noChangeArrowheads="1"/>
          </p:cNvSpPr>
          <p:nvPr>
            <p:ph type="body" sz="quarter" idx="14"/>
          </p:nvPr>
        </p:nvSpPr>
        <p:spPr bwMode="auto">
          <a:xfrm>
            <a:off x="228601" y="2619681"/>
            <a:ext cx="289361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effectLst/>
                <a:latin typeface="+mj-lt"/>
              </a:rPr>
              <a:t>The Reserve Bank of India </a:t>
            </a:r>
            <a:r>
              <a:rPr lang="en-US" altLang="en-US" sz="1200" dirty="0">
                <a:latin typeface="+mj-lt"/>
              </a:rPr>
              <a:t>is k/w as </a:t>
            </a:r>
            <a:r>
              <a:rPr kumimoji="0" lang="en-US" altLang="en-US" sz="1200" b="0" i="0" u="none" strike="noStrike" cap="none" normalizeH="0" baseline="0" dirty="0">
                <a:ln>
                  <a:noFill/>
                </a:ln>
                <a:effectLst/>
                <a:latin typeface="+mj-lt"/>
              </a:rPr>
              <a:t>the </a:t>
            </a:r>
            <a:r>
              <a:rPr kumimoji="0" lang="en-US" altLang="en-US" sz="1200" b="1" i="0" u="none" strike="noStrike" cap="none" normalizeH="0" baseline="0" dirty="0">
                <a:ln>
                  <a:noFill/>
                </a:ln>
                <a:effectLst/>
                <a:latin typeface="+mj-lt"/>
              </a:rPr>
              <a:t>banker to the central government.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effectLst/>
                <a:latin typeface="+mj-lt"/>
              </a:rPr>
              <a:t>It came into existence on </a:t>
            </a:r>
            <a:r>
              <a:rPr kumimoji="0" lang="en-US" altLang="en-US" sz="1200" b="1" i="0" u="none" strike="noStrike" cap="none" normalizeH="0" baseline="0" dirty="0">
                <a:ln>
                  <a:noFill/>
                </a:ln>
                <a:effectLst/>
                <a:latin typeface="+mj-lt"/>
              </a:rPr>
              <a:t>April 1, 1935.</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effectLst/>
                <a:latin typeface="+mj-lt"/>
              </a:rPr>
              <a:t>Initially headquarters of RBI were in Kolkata.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effectLst/>
                <a:latin typeface="+mj-lt"/>
              </a:rPr>
              <a:t>In 1937, headquarter was shifted to </a:t>
            </a:r>
            <a:r>
              <a:rPr kumimoji="0" lang="en-US" altLang="en-US" sz="1200" b="1" i="0" u="none" strike="noStrike" cap="none" normalizeH="0" baseline="0" dirty="0" err="1">
                <a:ln>
                  <a:noFill/>
                </a:ln>
                <a:effectLst/>
                <a:latin typeface="+mj-lt"/>
              </a:rPr>
              <a:t>Shahid</a:t>
            </a:r>
            <a:r>
              <a:rPr kumimoji="0" lang="en-US" altLang="en-US" sz="1200" b="1" i="0" u="none" strike="noStrike" cap="none" normalizeH="0" baseline="0" dirty="0">
                <a:ln>
                  <a:noFill/>
                </a:ln>
                <a:effectLst/>
                <a:latin typeface="+mj-lt"/>
              </a:rPr>
              <a:t> </a:t>
            </a:r>
            <a:r>
              <a:rPr kumimoji="0" lang="en-US" altLang="en-US" sz="1200" b="1" i="0" u="none" strike="noStrike" cap="none" normalizeH="0" baseline="0" dirty="0" err="1">
                <a:ln>
                  <a:noFill/>
                </a:ln>
                <a:effectLst/>
                <a:latin typeface="+mj-lt"/>
              </a:rPr>
              <a:t>Bhagat</a:t>
            </a:r>
            <a:r>
              <a:rPr kumimoji="0" lang="en-US" altLang="en-US" sz="1200" b="1" i="0" u="none" strike="noStrike" cap="none" normalizeH="0" baseline="0" dirty="0">
                <a:ln>
                  <a:noFill/>
                </a:ln>
                <a:effectLst/>
                <a:latin typeface="+mj-lt"/>
              </a:rPr>
              <a:t> Singh Marg</a:t>
            </a:r>
            <a:r>
              <a:rPr kumimoji="0" lang="en-US" altLang="en-US" sz="1200" b="0" i="0" u="none" strike="noStrike" cap="none" normalizeH="0" baseline="0" dirty="0">
                <a:ln>
                  <a:noFill/>
                </a:ln>
                <a:effectLst/>
                <a:latin typeface="+mj-lt"/>
              </a:rPr>
              <a:t>, </a:t>
            </a:r>
            <a:r>
              <a:rPr kumimoji="0" lang="en-US" altLang="en-US" sz="1200" b="1" i="0" u="none" strike="noStrike" cap="none" normalizeH="0" baseline="0" dirty="0">
                <a:ln>
                  <a:noFill/>
                </a:ln>
                <a:effectLst/>
                <a:latin typeface="+mj-lt"/>
              </a:rPr>
              <a:t>Mumbai </a:t>
            </a:r>
            <a:r>
              <a:rPr kumimoji="0" lang="en-US" altLang="en-US" sz="1200" b="0" i="0" u="none" strike="noStrike" cap="none" normalizeH="0" baseline="0" dirty="0">
                <a:ln>
                  <a:noFill/>
                </a:ln>
                <a:effectLst/>
                <a:latin typeface="+mj-lt"/>
              </a:rPr>
              <a:t>in 1937.</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effectLst/>
                <a:latin typeface="+mj-lt"/>
              </a:rPr>
              <a:t>Nationalization</a:t>
            </a:r>
            <a:r>
              <a:rPr kumimoji="0" lang="en-US" altLang="en-US" sz="1200" b="0" i="0" u="none" strike="noStrike" cap="none" normalizeH="0" baseline="0" dirty="0">
                <a:ln>
                  <a:noFill/>
                </a:ln>
                <a:effectLst/>
                <a:latin typeface="+mj-lt"/>
              </a:rPr>
              <a:t> of RBI was done in </a:t>
            </a:r>
            <a:r>
              <a:rPr kumimoji="0" lang="en-US" altLang="en-US" sz="1200" b="1" i="0" u="none" strike="noStrike" cap="none" normalizeH="0" baseline="0" dirty="0">
                <a:ln>
                  <a:noFill/>
                </a:ln>
                <a:effectLst/>
                <a:latin typeface="+mj-lt"/>
              </a:rPr>
              <a:t>1949</a:t>
            </a:r>
            <a:r>
              <a:rPr kumimoji="0" lang="en-US" altLang="en-US" sz="1200" b="0" i="0" u="none" strike="noStrike" cap="none" normalizeH="0" baseline="0" dirty="0">
                <a:ln>
                  <a:noFill/>
                </a:ln>
                <a:effectLst/>
                <a:latin typeface="+mj-lt"/>
              </a:rPr>
              <a:t>, under </a:t>
            </a:r>
            <a:r>
              <a:rPr kumimoji="0" lang="en-US" altLang="en-US" sz="1200" b="1" i="0" u="none" strike="noStrike" cap="none" normalizeH="0" baseline="0" dirty="0">
                <a:ln>
                  <a:noFill/>
                </a:ln>
                <a:effectLst/>
                <a:latin typeface="+mj-lt"/>
              </a:rPr>
              <a:t>the Reserve Bank Act, 1948</a:t>
            </a:r>
            <a:r>
              <a:rPr kumimoji="0" lang="en-US" altLang="en-US" sz="1200" b="0" i="0" u="none" strike="noStrike" cap="none" normalizeH="0" baseline="0" dirty="0">
                <a:ln>
                  <a:noFill/>
                </a:ln>
                <a:effectLst/>
                <a:latin typeface="+mj-lt"/>
              </a:rPr>
              <a:t>. Since then RBI started working under</a:t>
            </a:r>
            <a:r>
              <a:rPr kumimoji="0" lang="en-US" altLang="en-US" sz="1200" b="0" i="0" u="none" strike="noStrike" cap="none" normalizeH="0" dirty="0">
                <a:ln>
                  <a:noFill/>
                </a:ln>
                <a:effectLst/>
                <a:latin typeface="+mj-lt"/>
              </a:rPr>
              <a:t> the </a:t>
            </a:r>
            <a:r>
              <a:rPr kumimoji="0" lang="en-US" altLang="en-US" sz="1200" b="0" i="0" u="none" strike="noStrike" cap="none" normalizeH="0" baseline="0" dirty="0">
                <a:ln>
                  <a:noFill/>
                </a:ln>
                <a:effectLst/>
                <a:latin typeface="+mj-lt"/>
              </a:rPr>
              <a:t>Government.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effectLst/>
                <a:latin typeface="+mj-lt"/>
              </a:rPr>
              <a:t>In 1949, Banking Regulation Act was enacted.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effectLst/>
                <a:latin typeface="+mj-lt"/>
              </a:rPr>
              <a:t>In </a:t>
            </a:r>
            <a:r>
              <a:rPr kumimoji="0" lang="en-US" altLang="en-US" sz="1200" b="1" i="0" u="none" strike="noStrike" cap="none" normalizeH="0" baseline="0" dirty="0">
                <a:ln>
                  <a:noFill/>
                </a:ln>
                <a:effectLst/>
                <a:latin typeface="+mj-lt"/>
              </a:rPr>
              <a:t>1969</a:t>
            </a:r>
            <a:r>
              <a:rPr kumimoji="0" lang="en-US" altLang="en-US" sz="1200" b="0" i="0" u="none" strike="noStrike" cap="none" normalizeH="0" baseline="0" dirty="0">
                <a:ln>
                  <a:noFill/>
                </a:ln>
                <a:effectLst/>
                <a:latin typeface="+mj-lt"/>
              </a:rPr>
              <a:t>, </a:t>
            </a:r>
            <a:r>
              <a:rPr kumimoji="0" lang="en-US" altLang="en-US" sz="1200" b="1" i="0" u="none" strike="noStrike" cap="none" normalizeH="0" baseline="0" dirty="0">
                <a:ln>
                  <a:noFill/>
                </a:ln>
                <a:effectLst/>
                <a:latin typeface="+mj-lt"/>
              </a:rPr>
              <a:t>Nationalization</a:t>
            </a:r>
            <a:r>
              <a:rPr kumimoji="0" lang="en-US" altLang="en-US" sz="1200" b="0" i="0" u="none" strike="noStrike" cap="none" normalizeH="0" baseline="0" dirty="0">
                <a:ln>
                  <a:noFill/>
                </a:ln>
                <a:effectLst/>
                <a:latin typeface="+mj-lt"/>
              </a:rPr>
              <a:t> of </a:t>
            </a:r>
            <a:r>
              <a:rPr kumimoji="0" lang="en-US" altLang="en-US" sz="1200" b="1" i="0" u="none" strike="noStrike" cap="none" normalizeH="0" baseline="0" dirty="0">
                <a:ln>
                  <a:noFill/>
                </a:ln>
                <a:effectLst/>
                <a:latin typeface="+mj-lt"/>
              </a:rPr>
              <a:t>14 banks </a:t>
            </a:r>
            <a:r>
              <a:rPr kumimoji="0" lang="en-US" altLang="en-US" sz="1200" b="0" i="0" u="none" strike="noStrike" cap="none" normalizeH="0" baseline="0" dirty="0">
                <a:ln>
                  <a:noFill/>
                </a:ln>
                <a:effectLst/>
                <a:latin typeface="+mj-lt"/>
              </a:rPr>
              <a:t>was done. It was a </a:t>
            </a:r>
            <a:r>
              <a:rPr kumimoji="0" lang="en-US" altLang="en-US" sz="1200" b="1" i="0" u="none" strike="noStrike" cap="none" normalizeH="0" baseline="0" dirty="0">
                <a:ln>
                  <a:noFill/>
                </a:ln>
                <a:effectLst/>
                <a:latin typeface="+mj-lt"/>
              </a:rPr>
              <a:t>turning point</a:t>
            </a:r>
            <a:r>
              <a:rPr kumimoji="0" lang="en-US" altLang="en-US" sz="1200" b="0" i="0" u="none" strike="noStrike" cap="none" normalizeH="0" baseline="0" dirty="0">
                <a:ln>
                  <a:noFill/>
                </a:ln>
                <a:effectLst/>
                <a:latin typeface="+mj-lt"/>
              </a:rPr>
              <a:t> in the history of Indian Banking Industry.</a:t>
            </a:r>
          </a:p>
        </p:txBody>
      </p:sp>
      <p:sp>
        <p:nvSpPr>
          <p:cNvPr id="12" name="TextBox 11"/>
          <p:cNvSpPr txBox="1"/>
          <p:nvPr/>
        </p:nvSpPr>
        <p:spPr>
          <a:xfrm>
            <a:off x="3570851" y="0"/>
            <a:ext cx="4578187" cy="7478970"/>
          </a:xfrm>
          <a:prstGeom prst="rect">
            <a:avLst/>
          </a:prstGeom>
          <a:noFill/>
        </p:spPr>
        <p:txBody>
          <a:bodyPr wrap="square" rtlCol="0">
            <a:spAutoFit/>
          </a:bodyPr>
          <a:lstStyle/>
          <a:p>
            <a:pPr lvl="0"/>
            <a:r>
              <a:rPr lang="en-US" altLang="en-US" b="1" u="sng" dirty="0"/>
              <a:t>Characteristics of Reserve Bank of India:</a:t>
            </a:r>
          </a:p>
          <a:p>
            <a:pPr marL="285750" indent="-285750">
              <a:buFont typeface="Wingdings" panose="05000000000000000000" pitchFamily="2" charset="2"/>
              <a:buChar char="§"/>
            </a:pPr>
            <a:r>
              <a:rPr lang="en-US" sz="1400" b="1" dirty="0"/>
              <a:t>RBI as a Monetary Authority of India </a:t>
            </a:r>
            <a:endParaRPr lang="en-US" sz="1400" dirty="0"/>
          </a:p>
          <a:p>
            <a:r>
              <a:rPr lang="en-US" sz="1400" dirty="0"/>
              <a:t>RBI works as a monetary Authority of India. Monetary policy used to control the money supply in the economy. Policy review is being done quarterly, started from April and followed by July, October and January.</a:t>
            </a:r>
          </a:p>
          <a:p>
            <a:pPr marL="285750" indent="-285750">
              <a:buFont typeface="Wingdings" panose="05000000000000000000" pitchFamily="2" charset="2"/>
              <a:buChar char="§"/>
            </a:pPr>
            <a:r>
              <a:rPr lang="en-US" sz="1400" b="1" dirty="0"/>
              <a:t>RBI – Issuer of Currency</a:t>
            </a:r>
            <a:endParaRPr lang="en-US" sz="1400" dirty="0"/>
          </a:p>
          <a:p>
            <a:r>
              <a:rPr lang="en-US" sz="1400" dirty="0"/>
              <a:t>Under Section 22 of RBI Act, 1934, Reserve Bank of India has the sole right to issue bank notes of all denominations. The first paper notes were issued by the private banks such as Bank of Hindustan and the Presidency Banks during late 18the century.</a:t>
            </a:r>
          </a:p>
          <a:p>
            <a:pPr marL="285750" indent="-285750">
              <a:buFont typeface="Wingdings" panose="05000000000000000000" pitchFamily="2" charset="2"/>
              <a:buChar char="§"/>
            </a:pPr>
            <a:r>
              <a:rPr lang="en-US" sz="1400" b="1" dirty="0"/>
              <a:t>RBI-Banker to the Government</a:t>
            </a:r>
            <a:endParaRPr lang="en-US" sz="1400" dirty="0"/>
          </a:p>
          <a:p>
            <a:r>
              <a:rPr lang="en-US" sz="1400" dirty="0"/>
              <a:t>RBI operates as a Banker and Debt Manager to the Government, this is a very important function. RBI manages Money, remittance, exchange and all banking transactions of Indian Government. It also manages the public debt of central government. Government deposits all its cash balance with RBI.</a:t>
            </a:r>
          </a:p>
          <a:p>
            <a:r>
              <a:rPr lang="en-US" sz="1400" dirty="0"/>
              <a:t>RBI helps both State Government and Central Government in managing their public debt.</a:t>
            </a:r>
          </a:p>
          <a:p>
            <a:pPr marL="342900" indent="-342900">
              <a:buFont typeface="Wingdings" panose="05000000000000000000" pitchFamily="2" charset="2"/>
              <a:buChar char="§"/>
            </a:pPr>
            <a:r>
              <a:rPr lang="en-US" sz="1400" b="1" dirty="0"/>
              <a:t>RBI – Banker of Banks </a:t>
            </a:r>
            <a:endParaRPr lang="en-US" sz="1400" dirty="0"/>
          </a:p>
          <a:p>
            <a:r>
              <a:rPr lang="en-US" sz="1400" dirty="0"/>
              <a:t>RBI operates as a Banker of all banks in India.</a:t>
            </a:r>
          </a:p>
          <a:p>
            <a:r>
              <a:rPr lang="en-US" sz="1400" dirty="0"/>
              <a:t>Banks maintain their current accounts with RBI and RBI helps them in maintaining statutory reserve with itself.</a:t>
            </a:r>
          </a:p>
          <a:p>
            <a:r>
              <a:rPr lang="en-US" sz="1400" dirty="0"/>
              <a:t>RBI holds the part of cash reserves of banks.</a:t>
            </a:r>
          </a:p>
          <a:p>
            <a:r>
              <a:rPr lang="en-US" sz="1400" dirty="0"/>
              <a:t>It also lends funds for short-term.</a:t>
            </a:r>
          </a:p>
          <a:p>
            <a:r>
              <a:rPr lang="en-US" sz="1400" dirty="0"/>
              <a:t>RBI provides the facility of inter-bank transfer of funds. For this banks open accounts with RBI, in this way it works as a common banker for all banks.</a:t>
            </a:r>
          </a:p>
          <a:p>
            <a:pPr marL="285750" indent="-285750">
              <a:buFont typeface="Wingdings" panose="05000000000000000000" pitchFamily="2" charset="2"/>
              <a:buChar char="§"/>
            </a:pPr>
            <a:r>
              <a:rPr lang="en-US" sz="1400" b="1" dirty="0"/>
              <a:t>RBI – Custodian of Foreign Exchange Reserves</a:t>
            </a:r>
            <a:endParaRPr lang="en-US" sz="1400" dirty="0"/>
          </a:p>
          <a:p>
            <a:r>
              <a:rPr lang="en-US" sz="1400" dirty="0"/>
              <a:t>RBI acts as a custodian of the country’s foreign exchange reserves. It acts as the agent of the government in respect of India’s membership of the IME</a:t>
            </a:r>
            <a:r>
              <a:rPr lang="en-US" sz="1200" dirty="0"/>
              <a:t>.</a:t>
            </a:r>
          </a:p>
        </p:txBody>
      </p:sp>
      <p:sp>
        <p:nvSpPr>
          <p:cNvPr id="13" name="TextBox 12"/>
          <p:cNvSpPr txBox="1"/>
          <p:nvPr/>
        </p:nvSpPr>
        <p:spPr>
          <a:xfrm>
            <a:off x="809625" y="2250349"/>
            <a:ext cx="1981200" cy="369332"/>
          </a:xfrm>
          <a:prstGeom prst="rect">
            <a:avLst/>
          </a:prstGeom>
          <a:noFill/>
        </p:spPr>
        <p:txBody>
          <a:bodyPr wrap="square" rtlCol="0">
            <a:spAutoFit/>
          </a:bodyPr>
          <a:lstStyle/>
          <a:p>
            <a:r>
              <a:rPr lang="en-IN" b="1" dirty="0">
                <a:solidFill>
                  <a:schemeClr val="bg1"/>
                </a:solidFill>
              </a:rPr>
              <a:t>Timeline of RBI:</a:t>
            </a:r>
          </a:p>
        </p:txBody>
      </p:sp>
    </p:spTree>
    <p:extLst>
      <p:ext uri="{BB962C8B-B14F-4D97-AF65-F5344CB8AC3E}">
        <p14:creationId xmlns:p14="http://schemas.microsoft.com/office/powerpoint/2010/main" val="30547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IN" b="1" dirty="0"/>
              <a:t>PUB</a:t>
            </a:r>
            <a:r>
              <a:rPr lang="en-IN" dirty="0"/>
              <a:t>LIC </a:t>
            </a:r>
            <a:r>
              <a:rPr lang="en-IN" b="1" dirty="0"/>
              <a:t>SE</a:t>
            </a:r>
            <a:r>
              <a:rPr lang="en-IN" dirty="0"/>
              <a:t>CTOR </a:t>
            </a:r>
            <a:r>
              <a:rPr lang="en-IN" b="1" dirty="0"/>
              <a:t>B</a:t>
            </a:r>
            <a:r>
              <a:rPr lang="en-IN" dirty="0"/>
              <a:t>ANKS</a:t>
            </a:r>
          </a:p>
        </p:txBody>
      </p:sp>
      <p:sp>
        <p:nvSpPr>
          <p:cNvPr id="8" name="Text Placeholder 7"/>
          <p:cNvSpPr>
            <a:spLocks noGrp="1"/>
          </p:cNvSpPr>
          <p:nvPr>
            <p:ph type="body" sz="quarter" idx="14"/>
          </p:nvPr>
        </p:nvSpPr>
        <p:spPr>
          <a:xfrm>
            <a:off x="228600" y="2362200"/>
            <a:ext cx="2893612" cy="4489280"/>
          </a:xfrm>
        </p:spPr>
        <p:txBody>
          <a:bodyPr/>
          <a:lstStyle/>
          <a:p>
            <a:endParaRPr lang="en-IN" dirty="0"/>
          </a:p>
        </p:txBody>
      </p:sp>
      <p:pic>
        <p:nvPicPr>
          <p:cNvPr id="11" name="Picture Placeholder 10"/>
          <p:cNvPicPr>
            <a:picLocks noGrp="1" noChangeAspect="1"/>
          </p:cNvPicPr>
          <p:nvPr>
            <p:ph type="pic" sz="quarter" idx="15"/>
          </p:nvPr>
        </p:nvPicPr>
        <p:blipFill rotWithShape="1">
          <a:blip r:embed="rId3"/>
          <a:srcRect l="15" t="-21" r="155" b="495"/>
          <a:stretch/>
        </p:blipFill>
        <p:spPr>
          <a:xfrm>
            <a:off x="7068663" y="98937"/>
            <a:ext cx="2614403" cy="1004149"/>
          </a:xfrm>
          <a:prstGeom prst="rect">
            <a:avLst/>
          </a:prstGeom>
          <a:ln w="38100" cap="sq">
            <a:solidFill>
              <a:srgbClr val="1B4935"/>
            </a:solidFill>
            <a:prstDash val="solid"/>
            <a:miter lim="800000"/>
          </a:ln>
          <a:effectLst>
            <a:outerShdw blurRad="50800" dist="38100" dir="2700000" algn="tl" rotWithShape="0">
              <a:srgbClr val="000000">
                <a:alpha val="43000"/>
              </a:srgbClr>
            </a:outerShdw>
          </a:effectLst>
        </p:spPr>
      </p:pic>
      <p:pic>
        <p:nvPicPr>
          <p:cNvPr id="14" name="Picture 13"/>
          <p:cNvPicPr>
            <a:picLocks noChangeAspect="1"/>
          </p:cNvPicPr>
          <p:nvPr/>
        </p:nvPicPr>
        <p:blipFill rotWithShape="1">
          <a:blip r:embed="rId4"/>
          <a:srcRect r="7620"/>
          <a:stretch/>
        </p:blipFill>
        <p:spPr>
          <a:xfrm>
            <a:off x="228600" y="2362199"/>
            <a:ext cx="2971800" cy="4566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5"/>
          <a:stretch>
            <a:fillRect/>
          </a:stretch>
        </p:blipFill>
        <p:spPr>
          <a:xfrm>
            <a:off x="228600" y="3784600"/>
            <a:ext cx="2971800" cy="355600"/>
          </a:xfrm>
          <a:prstGeom prst="rect">
            <a:avLst/>
          </a:prstGeom>
        </p:spPr>
      </p:pic>
      <p:pic>
        <p:nvPicPr>
          <p:cNvPr id="18" name="Picture 17"/>
          <p:cNvPicPr>
            <a:picLocks noChangeAspect="1"/>
          </p:cNvPicPr>
          <p:nvPr/>
        </p:nvPicPr>
        <p:blipFill>
          <a:blip r:embed="rId6"/>
          <a:stretch>
            <a:fillRect/>
          </a:stretch>
        </p:blipFill>
        <p:spPr>
          <a:xfrm>
            <a:off x="228601" y="3406758"/>
            <a:ext cx="2971799" cy="340062"/>
          </a:xfrm>
          <a:prstGeom prst="rect">
            <a:avLst/>
          </a:prstGeom>
        </p:spPr>
      </p:pic>
      <p:sp>
        <p:nvSpPr>
          <p:cNvPr id="25" name="Rectangle 3"/>
          <p:cNvSpPr>
            <a:spLocks noChangeArrowheads="1"/>
          </p:cNvSpPr>
          <p:nvPr/>
        </p:nvSpPr>
        <p:spPr bwMode="auto">
          <a:xfrm>
            <a:off x="-9029700" y="-56329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26" name="TextBox 25"/>
          <p:cNvSpPr txBox="1"/>
          <p:nvPr/>
        </p:nvSpPr>
        <p:spPr>
          <a:xfrm>
            <a:off x="3460956" y="1530777"/>
            <a:ext cx="6118473" cy="6155531"/>
          </a:xfrm>
          <a:prstGeom prst="rect">
            <a:avLst/>
          </a:prstGeom>
          <a:noFill/>
        </p:spPr>
        <p:txBody>
          <a:bodyPr wrap="square" rtlCol="0">
            <a:spAutoFit/>
          </a:bodyPr>
          <a:lstStyle/>
          <a:p>
            <a:pPr lvl="0" eaLnBrk="0" fontAlgn="base" hangingPunct="0">
              <a:spcBef>
                <a:spcPct val="0"/>
              </a:spcBef>
              <a:spcAft>
                <a:spcPct val="0"/>
              </a:spcAft>
            </a:pPr>
            <a:r>
              <a:rPr lang="en-US" altLang="en-US" sz="1600" b="1" u="sng" dirty="0"/>
              <a:t>Characteristics of Public Sector Banks:</a:t>
            </a:r>
          </a:p>
          <a:p>
            <a:pPr lvl="0" eaLnBrk="0" fontAlgn="base" hangingPunct="0">
              <a:spcBef>
                <a:spcPct val="0"/>
              </a:spcBef>
              <a:spcAft>
                <a:spcPct val="0"/>
              </a:spcAft>
            </a:pPr>
            <a:r>
              <a:rPr lang="en-US" altLang="en-US" sz="1400" b="1" dirty="0"/>
              <a:t>1. State Ownership:</a:t>
            </a:r>
            <a:r>
              <a:rPr lang="en-US" altLang="en-US" sz="1400" dirty="0"/>
              <a:t> </a:t>
            </a:r>
          </a:p>
          <a:p>
            <a:pPr lvl="0" eaLnBrk="0" fontAlgn="base" hangingPunct="0">
              <a:spcBef>
                <a:spcPct val="0"/>
              </a:spcBef>
              <a:spcAft>
                <a:spcPct val="0"/>
              </a:spcAft>
            </a:pPr>
            <a:r>
              <a:rPr lang="en-US" altLang="en-US" sz="1400" dirty="0"/>
              <a:t>Public undertakings are fully owned by the Government or some public authority. For example, Reserve Bank of India is owned by the Central Govern­ment while Delhi Transport Corporation is owned by the Government of Delhi State.</a:t>
            </a:r>
          </a:p>
          <a:p>
            <a:pPr lvl="0" eaLnBrk="0" fontAlgn="base" hangingPunct="0">
              <a:spcBef>
                <a:spcPct val="0"/>
              </a:spcBef>
              <a:spcAft>
                <a:spcPct val="0"/>
              </a:spcAft>
            </a:pPr>
            <a:r>
              <a:rPr lang="en-US" altLang="en-US" sz="1400" dirty="0"/>
              <a:t>ADVERTISEMENTS:</a:t>
            </a:r>
          </a:p>
          <a:p>
            <a:pPr lvl="0" eaLnBrk="0" fontAlgn="base" hangingPunct="0">
              <a:spcBef>
                <a:spcPct val="0"/>
              </a:spcBef>
              <a:spcAft>
                <a:spcPct val="0"/>
              </a:spcAft>
            </a:pPr>
            <a:r>
              <a:rPr lang="en-US" altLang="en-US" sz="1400" b="1" dirty="0"/>
              <a:t>2. Government Control:</a:t>
            </a:r>
            <a:r>
              <a:rPr lang="en-US" altLang="en-US" sz="1400" dirty="0"/>
              <a:t> </a:t>
            </a:r>
          </a:p>
          <a:p>
            <a:pPr lvl="0" eaLnBrk="0" fontAlgn="base" hangingPunct="0">
              <a:spcBef>
                <a:spcPct val="0"/>
              </a:spcBef>
              <a:spcAft>
                <a:spcPct val="0"/>
              </a:spcAft>
            </a:pPr>
            <a:r>
              <a:rPr lang="en-US" altLang="en-US" sz="1400" dirty="0"/>
              <a:t>The ultimate control of a public sector undertaking lies with the Government.</a:t>
            </a:r>
          </a:p>
          <a:p>
            <a:pPr lvl="0" eaLnBrk="0" fontAlgn="base" hangingPunct="0">
              <a:spcBef>
                <a:spcPct val="0"/>
              </a:spcBef>
              <a:spcAft>
                <a:spcPct val="0"/>
              </a:spcAft>
            </a:pPr>
            <a:r>
              <a:rPr lang="en-US" altLang="en-US" sz="1400" b="1" dirty="0"/>
              <a:t>3. Service Motive:</a:t>
            </a:r>
            <a:r>
              <a:rPr lang="en-US" altLang="en-US" sz="1400" dirty="0"/>
              <a:t> </a:t>
            </a:r>
          </a:p>
          <a:p>
            <a:pPr lvl="0" eaLnBrk="0" fontAlgn="base" hangingPunct="0">
              <a:spcBef>
                <a:spcPct val="0"/>
              </a:spcBef>
              <a:spcAft>
                <a:spcPct val="0"/>
              </a:spcAft>
            </a:pPr>
            <a:r>
              <a:rPr lang="en-US" altLang="en-US" sz="1400" dirty="0"/>
              <a:t>The primary objective of a public sector undertaking is to render service to the public at large. In order to serve the public, it may even incur loss. For example, the Food Corporation of India provides food grains to the public at </a:t>
            </a:r>
            <a:r>
              <a:rPr lang="en-US" altLang="en-US" sz="1400" dirty="0" err="1"/>
              <a:t>subsidised</a:t>
            </a:r>
            <a:r>
              <a:rPr lang="en-US" altLang="en-US" sz="1400" dirty="0"/>
              <a:t> prices.</a:t>
            </a:r>
          </a:p>
          <a:p>
            <a:pPr lvl="0" eaLnBrk="0" fontAlgn="base" hangingPunct="0">
              <a:spcBef>
                <a:spcPct val="0"/>
              </a:spcBef>
              <a:spcAft>
                <a:spcPct val="0"/>
              </a:spcAft>
            </a:pPr>
            <a:r>
              <a:rPr lang="en-US" altLang="en-US" sz="1400" dirty="0"/>
              <a:t>ADVERTISEMENTS:</a:t>
            </a:r>
          </a:p>
          <a:p>
            <a:pPr lvl="0" eaLnBrk="0" fontAlgn="base" hangingPunct="0">
              <a:spcBef>
                <a:spcPct val="0"/>
              </a:spcBef>
              <a:spcAft>
                <a:spcPct val="0"/>
              </a:spcAft>
            </a:pPr>
            <a:r>
              <a:rPr lang="en-US" altLang="en-US" sz="1400" b="1" dirty="0"/>
              <a:t>4. State Financing:</a:t>
            </a:r>
            <a:r>
              <a:rPr lang="en-US" altLang="en-US" sz="1400" dirty="0"/>
              <a:t> </a:t>
            </a:r>
          </a:p>
          <a:p>
            <a:pPr lvl="0" eaLnBrk="0" fontAlgn="base" hangingPunct="0">
              <a:spcBef>
                <a:spcPct val="0"/>
              </a:spcBef>
              <a:spcAft>
                <a:spcPct val="0"/>
              </a:spcAft>
            </a:pPr>
            <a:r>
              <a:rPr lang="en-US" altLang="en-US" sz="1400" dirty="0"/>
              <a:t>The Government provides the capital and funds through appropria­tions from its budget. The government may also provide loans from time to time from the State exchequer.</a:t>
            </a:r>
          </a:p>
          <a:p>
            <a:pPr lvl="0" eaLnBrk="0" fontAlgn="base" hangingPunct="0">
              <a:spcBef>
                <a:spcPct val="0"/>
              </a:spcBef>
              <a:spcAft>
                <a:spcPct val="0"/>
              </a:spcAft>
            </a:pPr>
            <a:r>
              <a:rPr lang="en-US" altLang="en-US" sz="1400" b="1" dirty="0"/>
              <a:t>5. Bureaucratic Management:</a:t>
            </a:r>
            <a:r>
              <a:rPr lang="en-US" altLang="en-US" sz="1400" dirty="0"/>
              <a:t> </a:t>
            </a:r>
          </a:p>
          <a:p>
            <a:pPr lvl="0" eaLnBrk="0" fontAlgn="base" hangingPunct="0">
              <a:spcBef>
                <a:spcPct val="0"/>
              </a:spcBef>
              <a:spcAft>
                <a:spcPct val="0"/>
              </a:spcAft>
            </a:pPr>
            <a:r>
              <a:rPr lang="en-US" altLang="en-US" sz="1400" dirty="0"/>
              <a:t>The management of public sector undertakings is bureau­cratic in the sense that their operations are governed by certain rules and regulations prescribed by the Government.</a:t>
            </a:r>
          </a:p>
          <a:p>
            <a:pPr lvl="0" eaLnBrk="0" fontAlgn="base" hangingPunct="0">
              <a:spcBef>
                <a:spcPct val="0"/>
              </a:spcBef>
              <a:spcAft>
                <a:spcPct val="0"/>
              </a:spcAft>
            </a:pPr>
            <a:r>
              <a:rPr lang="en-US" altLang="en-US" sz="1400" dirty="0"/>
              <a:t>ADVERTISEMENTS:</a:t>
            </a:r>
          </a:p>
          <a:p>
            <a:pPr lvl="0" eaLnBrk="0" fontAlgn="base" hangingPunct="0">
              <a:spcBef>
                <a:spcPct val="0"/>
              </a:spcBef>
              <a:spcAft>
                <a:spcPct val="0"/>
              </a:spcAft>
            </a:pPr>
            <a:r>
              <a:rPr lang="en-US" altLang="en-US" sz="1400" b="1" dirty="0"/>
              <a:t>6. Public Accountability:</a:t>
            </a:r>
            <a:r>
              <a:rPr lang="en-US" altLang="en-US" sz="1400" dirty="0"/>
              <a:t> </a:t>
            </a:r>
          </a:p>
          <a:p>
            <a:pPr lvl="0" eaLnBrk="0" fontAlgn="base" hangingPunct="0">
              <a:spcBef>
                <a:spcPct val="0"/>
              </a:spcBef>
              <a:spcAft>
                <a:spcPct val="0"/>
              </a:spcAft>
            </a:pPr>
            <a:r>
              <a:rPr lang="en-US" altLang="en-US" sz="1400" dirty="0"/>
              <a:t>Public sector undertakings are accountable to the public at large for their performance and results. The annual audit of these undertakings is con­ducted by the Comptroller and Auditor General of India. Moreover, their annual reports are subject to discussion in the Parliament or the State legislature</a:t>
            </a:r>
            <a:endParaRPr lang="en-IN" sz="1400" dirty="0"/>
          </a:p>
        </p:txBody>
      </p:sp>
      <p:sp>
        <p:nvSpPr>
          <p:cNvPr id="21" name="TextBox 20"/>
          <p:cNvSpPr txBox="1"/>
          <p:nvPr/>
        </p:nvSpPr>
        <p:spPr>
          <a:xfrm>
            <a:off x="3460956" y="98937"/>
            <a:ext cx="3120819" cy="1384995"/>
          </a:xfrm>
          <a:prstGeom prst="rect">
            <a:avLst/>
          </a:prstGeom>
          <a:noFill/>
        </p:spPr>
        <p:txBody>
          <a:bodyPr wrap="square" rtlCol="0">
            <a:spAutoFit/>
          </a:bodyPr>
          <a:lstStyle/>
          <a:p>
            <a:pPr defTabSz="985838"/>
            <a:r>
              <a:rPr lang="en-IN" sz="1400" dirty="0"/>
              <a:t>What are </a:t>
            </a:r>
            <a:r>
              <a:rPr lang="en-IN" sz="1400" b="1" dirty="0"/>
              <a:t>Public Sector Banks?</a:t>
            </a:r>
            <a:br>
              <a:rPr lang="en-IN" sz="1400" dirty="0"/>
            </a:br>
            <a:r>
              <a:rPr lang="en-IN" sz="1400" dirty="0"/>
              <a:t>T</a:t>
            </a:r>
            <a:r>
              <a:rPr lang="en-US" sz="1400" dirty="0"/>
              <a:t>he "</a:t>
            </a:r>
            <a:r>
              <a:rPr lang="en-US" sz="1400" b="1" dirty="0"/>
              <a:t>public sector banks</a:t>
            </a:r>
            <a:r>
              <a:rPr lang="en-US" sz="1400" dirty="0"/>
              <a:t>" are those </a:t>
            </a:r>
            <a:r>
              <a:rPr lang="en-US" sz="1400" b="1" dirty="0"/>
              <a:t>banks</a:t>
            </a:r>
            <a:r>
              <a:rPr lang="en-US" sz="1400" dirty="0"/>
              <a:t> where greater parts(&gt;50%) of stake or equity are held by the government. Also k/w as </a:t>
            </a:r>
            <a:r>
              <a:rPr lang="en-US" sz="1400" b="1" dirty="0"/>
              <a:t>Public Sector Undertakings.</a:t>
            </a:r>
            <a:endParaRPr lang="en-IN" sz="1400" dirty="0"/>
          </a:p>
        </p:txBody>
      </p:sp>
    </p:spTree>
    <p:extLst>
      <p:ext uri="{BB962C8B-B14F-4D97-AF65-F5344CB8AC3E}">
        <p14:creationId xmlns:p14="http://schemas.microsoft.com/office/powerpoint/2010/main" val="1402676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5"/>
          </p:nvPr>
        </p:nvPicPr>
        <p:blipFill rotWithShape="1">
          <a:blip r:embed="rId3"/>
          <a:srcRect l="7294" t="26246" r="6896" b="166"/>
          <a:stretch/>
        </p:blipFill>
        <p:spPr>
          <a:xfrm>
            <a:off x="7757142" y="973110"/>
            <a:ext cx="2286000" cy="3938995"/>
          </a:xfrm>
          <a:prstGeom prst="rect">
            <a:avLst/>
          </a:prstGeom>
        </p:spPr>
      </p:pic>
      <p:sp>
        <p:nvSpPr>
          <p:cNvPr id="7" name="Content Placeholder 6"/>
          <p:cNvSpPr>
            <a:spLocks noGrp="1"/>
          </p:cNvSpPr>
          <p:nvPr>
            <p:ph sz="quarter" idx="13"/>
          </p:nvPr>
        </p:nvSpPr>
        <p:spPr>
          <a:xfrm>
            <a:off x="228600" y="654476"/>
            <a:ext cx="2893612" cy="404672"/>
          </a:xfrm>
        </p:spPr>
        <p:txBody>
          <a:bodyPr/>
          <a:lstStyle/>
          <a:p>
            <a:r>
              <a:rPr lang="en-US" sz="3600" b="1" u="sng" dirty="0"/>
              <a:t>S</a:t>
            </a:r>
            <a:r>
              <a:rPr lang="en-US" sz="3600" b="1" dirty="0"/>
              <a:t>BI</a:t>
            </a:r>
            <a:r>
              <a:rPr lang="en-US" b="1" dirty="0"/>
              <a:t> </a:t>
            </a:r>
            <a:br>
              <a:rPr lang="en-US" b="1" u="sng" dirty="0"/>
            </a:br>
            <a:r>
              <a:rPr lang="en-US" b="1" u="sng" dirty="0"/>
              <a:t>I</a:t>
            </a:r>
            <a:r>
              <a:rPr lang="en-US" dirty="0"/>
              <a:t>ts </a:t>
            </a:r>
            <a:r>
              <a:rPr lang="en-US" b="1" u="sng" dirty="0"/>
              <a:t>A</a:t>
            </a:r>
            <a:r>
              <a:rPr lang="en-US" dirty="0"/>
              <a:t>ssociates</a:t>
            </a:r>
            <a:endParaRPr lang="en-IN" b="1" dirty="0"/>
          </a:p>
        </p:txBody>
      </p:sp>
      <p:pic>
        <p:nvPicPr>
          <p:cNvPr id="13" name="Picture 12"/>
          <p:cNvPicPr>
            <a:picLocks noChangeAspect="1"/>
          </p:cNvPicPr>
          <p:nvPr/>
        </p:nvPicPr>
        <p:blipFill>
          <a:blip r:embed="rId4"/>
          <a:stretch>
            <a:fillRect/>
          </a:stretch>
        </p:blipFill>
        <p:spPr>
          <a:xfrm>
            <a:off x="7772400" y="0"/>
            <a:ext cx="2270741" cy="973110"/>
          </a:xfrm>
          <a:prstGeom prst="rect">
            <a:avLst/>
          </a:prstGeom>
        </p:spPr>
      </p:pic>
      <p:sp>
        <p:nvSpPr>
          <p:cNvPr id="15" name="TextBox 14"/>
          <p:cNvSpPr txBox="1"/>
          <p:nvPr/>
        </p:nvSpPr>
        <p:spPr>
          <a:xfrm>
            <a:off x="3543300" y="315885"/>
            <a:ext cx="4132928" cy="4955203"/>
          </a:xfrm>
          <a:prstGeom prst="rect">
            <a:avLst/>
          </a:prstGeom>
          <a:noFill/>
        </p:spPr>
        <p:txBody>
          <a:bodyPr wrap="square" rtlCol="0">
            <a:spAutoFit/>
          </a:bodyPr>
          <a:lstStyle/>
          <a:p>
            <a:r>
              <a:rPr lang="en-IN" b="1" u="sng" dirty="0"/>
              <a:t>Characteristics of State Bank of India</a:t>
            </a:r>
          </a:p>
          <a:p>
            <a:pPr marL="342900" indent="-342900">
              <a:buFont typeface="+mj-lt"/>
              <a:buAutoNum type="arabicPeriod"/>
            </a:pPr>
            <a:r>
              <a:rPr lang="en-IN" sz="1400" dirty="0"/>
              <a:t>SBI</a:t>
            </a:r>
            <a:r>
              <a:rPr lang="en-US" sz="1400" dirty="0"/>
              <a:t> is unique in several respects and it enjoys a position of permanence as the agent of RBI wherever RBI has no branches.</a:t>
            </a:r>
            <a:endParaRPr lang="en-IN" sz="1400" dirty="0"/>
          </a:p>
          <a:p>
            <a:pPr marL="342900" indent="-342900">
              <a:buFont typeface="+mj-lt"/>
              <a:buAutoNum type="arabicPeriod"/>
            </a:pPr>
            <a:r>
              <a:rPr lang="en-US" sz="1400" dirty="0"/>
              <a:t>It is the single largest bank in the country with large international presence, with a network of 191 overseas offices spread over 36 countries covering all the time zones.</a:t>
            </a:r>
          </a:p>
          <a:p>
            <a:pPr marL="342900" indent="-342900">
              <a:buFont typeface="+mj-lt"/>
              <a:buAutoNum type="arabicPeriod"/>
            </a:pPr>
            <a:r>
              <a:rPr lang="en-US" sz="1400" dirty="0"/>
              <a:t>All the 6 associates of SBI uses the same logo &amp; they together constitutes as State Bank Group. Associates use “State Bank of” name followed by regional head.</a:t>
            </a:r>
          </a:p>
          <a:p>
            <a:pPr marL="342900" indent="-342900">
              <a:buFont typeface="+mj-lt"/>
              <a:buAutoNum type="arabicPeriod"/>
            </a:pPr>
            <a:r>
              <a:rPr lang="en-IN" sz="1400" dirty="0"/>
              <a:t>SBI has often acted as </a:t>
            </a:r>
            <a:r>
              <a:rPr lang="en-IN" sz="1400" b="1" i="1" u="sng" dirty="0"/>
              <a:t>guarantor</a:t>
            </a:r>
            <a:r>
              <a:rPr lang="en-IN" sz="1400" dirty="0"/>
              <a:t> to the Indian Government.</a:t>
            </a:r>
          </a:p>
          <a:p>
            <a:pPr marL="342900" indent="-342900">
              <a:buFont typeface="+mj-lt"/>
              <a:buAutoNum type="arabicPeriod"/>
            </a:pPr>
            <a:r>
              <a:rPr lang="en-US" sz="1400" dirty="0"/>
              <a:t>BI's non-banking subsidiaries include: </a:t>
            </a:r>
          </a:p>
          <a:p>
            <a:pPr marL="742950" lvl="1" indent="-285750">
              <a:buFont typeface="Arial" panose="020B0604020202020204" pitchFamily="34" charset="0"/>
              <a:buChar char="•"/>
            </a:pPr>
            <a:r>
              <a:rPr lang="en-US" sz="1400" dirty="0">
                <a:hlinkClick r:id="rId5" tooltip="SBI Capital Markets"/>
              </a:rPr>
              <a:t>SBI Capital Markets</a:t>
            </a:r>
            <a:r>
              <a:rPr lang="en-US" sz="1400" dirty="0"/>
              <a:t> Ltd</a:t>
            </a:r>
          </a:p>
          <a:p>
            <a:pPr marL="742950" lvl="1" indent="-285750">
              <a:buFont typeface="Arial" panose="020B0604020202020204" pitchFamily="34" charset="0"/>
              <a:buChar char="•"/>
            </a:pPr>
            <a:r>
              <a:rPr lang="en-US" sz="1400" dirty="0">
                <a:hlinkClick r:id="rId6" tooltip="SBI Cards"/>
              </a:rPr>
              <a:t>SBI Cards</a:t>
            </a:r>
            <a:r>
              <a:rPr lang="en-US" sz="1400" dirty="0"/>
              <a:t> &amp; Payments Services Pvt. Ltd. (SBICPSL)</a:t>
            </a:r>
          </a:p>
          <a:p>
            <a:pPr marL="742950" lvl="1" indent="-285750">
              <a:buFont typeface="Arial" panose="020B0604020202020204" pitchFamily="34" charset="0"/>
              <a:buChar char="•"/>
            </a:pPr>
            <a:r>
              <a:rPr lang="en-US" sz="1400" dirty="0">
                <a:hlinkClick r:id="rId7" tooltip="SBI Life Insurance Company Limited"/>
              </a:rPr>
              <a:t>SBI Life Insurance Company Limited</a:t>
            </a:r>
            <a:endParaRPr lang="en-US" sz="1400" dirty="0"/>
          </a:p>
          <a:p>
            <a:pPr marL="342900" indent="-342900">
              <a:buFont typeface="+mj-lt"/>
              <a:buAutoNum type="arabicPeriod"/>
            </a:pPr>
            <a:r>
              <a:rPr lang="en-US" sz="1400" dirty="0"/>
              <a:t>In March 2020, SBI acquired 48.2% of the shares of </a:t>
            </a:r>
            <a:r>
              <a:rPr lang="en-US" sz="1400" b="1" dirty="0"/>
              <a:t>Yes Bank </a:t>
            </a:r>
            <a:r>
              <a:rPr lang="en-US" sz="1400" dirty="0"/>
              <a:t>as part of RBI directed rescue deal.</a:t>
            </a:r>
          </a:p>
        </p:txBody>
      </p:sp>
      <p:sp>
        <p:nvSpPr>
          <p:cNvPr id="16" name="TextBox 15"/>
          <p:cNvSpPr txBox="1"/>
          <p:nvPr/>
        </p:nvSpPr>
        <p:spPr>
          <a:xfrm>
            <a:off x="228600" y="1612490"/>
            <a:ext cx="2893612" cy="5232202"/>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bg1"/>
                </a:solidFill>
              </a:rPr>
              <a:t>SBI stands for Stand Bank of India</a:t>
            </a:r>
          </a:p>
          <a:p>
            <a:pPr marL="285750" indent="-285750">
              <a:buFont typeface="Wingdings" panose="05000000000000000000" pitchFamily="2" charset="2"/>
              <a:buChar char="§"/>
            </a:pPr>
            <a:r>
              <a:rPr lang="en-US" sz="1400" b="1" dirty="0">
                <a:solidFill>
                  <a:schemeClr val="bg1"/>
                </a:solidFill>
              </a:rPr>
              <a:t>Largest &amp; Oldest </a:t>
            </a:r>
            <a:r>
              <a:rPr lang="en-US" sz="1400" dirty="0">
                <a:solidFill>
                  <a:schemeClr val="bg1"/>
                </a:solidFill>
              </a:rPr>
              <a:t>commercial bank in </a:t>
            </a:r>
            <a:r>
              <a:rPr lang="en-US" sz="1400" b="1" dirty="0">
                <a:solidFill>
                  <a:schemeClr val="bg1"/>
                </a:solidFill>
              </a:rPr>
              <a:t>Indian Sub-continent</a:t>
            </a:r>
            <a:r>
              <a:rPr lang="en-US" sz="1400" dirty="0">
                <a:solidFill>
                  <a:schemeClr val="bg1"/>
                </a:solidFill>
              </a:rPr>
              <a:t>. SBI is one of the largest employers in the country with </a:t>
            </a:r>
            <a:r>
              <a:rPr lang="en-US" sz="1400" b="1" dirty="0">
                <a:solidFill>
                  <a:schemeClr val="bg1"/>
                </a:solidFill>
              </a:rPr>
              <a:t>300,000</a:t>
            </a:r>
            <a:r>
              <a:rPr lang="en-US" sz="1400" dirty="0">
                <a:solidFill>
                  <a:schemeClr val="bg1"/>
                </a:solidFill>
              </a:rPr>
              <a:t> employees</a:t>
            </a:r>
          </a:p>
          <a:p>
            <a:pPr marL="285750" indent="-285750">
              <a:buFont typeface="Wingdings" panose="05000000000000000000" pitchFamily="2" charset="2"/>
              <a:buChar char="§"/>
            </a:pPr>
            <a:r>
              <a:rPr lang="en-US" sz="1400" dirty="0">
                <a:solidFill>
                  <a:schemeClr val="bg1"/>
                </a:solidFill>
              </a:rPr>
              <a:t>Currently,  head-quartered at </a:t>
            </a:r>
            <a:r>
              <a:rPr lang="en-US" sz="1400" b="1" dirty="0">
                <a:solidFill>
                  <a:schemeClr val="bg1"/>
                </a:solidFill>
              </a:rPr>
              <a:t>‘</a:t>
            </a:r>
            <a:r>
              <a:rPr lang="en-US" sz="1400" b="1" i="1" dirty="0">
                <a:solidFill>
                  <a:schemeClr val="bg1"/>
                </a:solidFill>
              </a:rPr>
              <a:t>State Bank Bhavan</a:t>
            </a:r>
            <a:r>
              <a:rPr lang="en-US" sz="1400" i="1" dirty="0">
                <a:solidFill>
                  <a:schemeClr val="bg1"/>
                </a:solidFill>
              </a:rPr>
              <a:t>’ </a:t>
            </a:r>
            <a:endParaRPr lang="en-IN" sz="1050" dirty="0">
              <a:solidFill>
                <a:schemeClr val="bg1"/>
              </a:solidFill>
            </a:endParaRPr>
          </a:p>
          <a:p>
            <a:pPr marL="285750" indent="-285750">
              <a:buFont typeface="Wingdings" panose="05000000000000000000" pitchFamily="2" charset="2"/>
              <a:buChar char="§"/>
            </a:pPr>
            <a:r>
              <a:rPr lang="en-US" sz="1400" b="1" dirty="0">
                <a:solidFill>
                  <a:schemeClr val="bg1"/>
                </a:solidFill>
              </a:rPr>
              <a:t>Nariman Point, Mumbai. </a:t>
            </a:r>
          </a:p>
          <a:p>
            <a:pPr marL="285750" indent="-285750">
              <a:buFont typeface="Wingdings" panose="05000000000000000000" pitchFamily="2" charset="2"/>
              <a:buChar char="§"/>
            </a:pPr>
            <a:r>
              <a:rPr lang="en-US" sz="1400" dirty="0">
                <a:solidFill>
                  <a:schemeClr val="bg1"/>
                </a:solidFill>
              </a:rPr>
              <a:t>The roots of the </a:t>
            </a:r>
            <a:r>
              <a:rPr lang="en-US" sz="1400" b="1" dirty="0">
                <a:solidFill>
                  <a:schemeClr val="bg1"/>
                </a:solidFill>
              </a:rPr>
              <a:t>State Bank of India</a:t>
            </a:r>
            <a:r>
              <a:rPr lang="en-US" sz="1400" dirty="0">
                <a:solidFill>
                  <a:schemeClr val="bg1"/>
                </a:solidFill>
              </a:rPr>
              <a:t> rest in the first decade of </a:t>
            </a:r>
            <a:r>
              <a:rPr lang="en-US" sz="1400" b="1" dirty="0">
                <a:solidFill>
                  <a:schemeClr val="bg1"/>
                </a:solidFill>
              </a:rPr>
              <a:t>19</a:t>
            </a:r>
            <a:r>
              <a:rPr lang="en-US" sz="1400" b="1" baseline="30000" dirty="0">
                <a:solidFill>
                  <a:schemeClr val="bg1"/>
                </a:solidFill>
              </a:rPr>
              <a:t>th</a:t>
            </a:r>
            <a:r>
              <a:rPr lang="en-US" sz="1400" b="1" dirty="0">
                <a:solidFill>
                  <a:schemeClr val="bg1"/>
                </a:solidFill>
              </a:rPr>
              <a:t> century, </a:t>
            </a:r>
            <a:r>
              <a:rPr lang="en-US" sz="1400" dirty="0">
                <a:solidFill>
                  <a:schemeClr val="bg1"/>
                </a:solidFill>
              </a:rPr>
              <a:t>when the </a:t>
            </a:r>
            <a:r>
              <a:rPr lang="en-US" sz="1400" b="1" u="sng" dirty="0">
                <a:solidFill>
                  <a:schemeClr val="bg1"/>
                </a:solidFill>
              </a:rPr>
              <a:t>Bank of Calcutta</a:t>
            </a:r>
            <a:r>
              <a:rPr lang="en-US" sz="1400" dirty="0">
                <a:solidFill>
                  <a:schemeClr val="bg1"/>
                </a:solidFill>
              </a:rPr>
              <a:t> ,later renamed the </a:t>
            </a:r>
            <a:r>
              <a:rPr lang="en-US" sz="1400" b="1" u="sng" dirty="0">
                <a:solidFill>
                  <a:schemeClr val="bg1"/>
                </a:solidFill>
              </a:rPr>
              <a:t>Bank of Bengal</a:t>
            </a:r>
            <a:r>
              <a:rPr lang="en-US" sz="1400" dirty="0">
                <a:solidFill>
                  <a:schemeClr val="bg1"/>
                </a:solidFill>
              </a:rPr>
              <a:t>, was established on </a:t>
            </a:r>
            <a:r>
              <a:rPr lang="en-US" sz="1400" b="1" dirty="0">
                <a:solidFill>
                  <a:schemeClr val="bg1"/>
                </a:solidFill>
              </a:rPr>
              <a:t>2 June 1806</a:t>
            </a:r>
          </a:p>
          <a:p>
            <a:pPr marL="285750" indent="-285750">
              <a:buFont typeface="Wingdings" panose="05000000000000000000" pitchFamily="2" charset="2"/>
              <a:buChar char="§"/>
            </a:pPr>
            <a:r>
              <a:rPr lang="en-IN" sz="1400" dirty="0">
                <a:solidFill>
                  <a:schemeClr val="bg1"/>
                </a:solidFill>
              </a:rPr>
              <a:t>Currently SBI has over 24,000 branches and  further 6500+ associate bank branches in India.</a:t>
            </a:r>
          </a:p>
          <a:p>
            <a:pPr marL="285750" indent="-285750">
              <a:buFont typeface="Wingdings" panose="05000000000000000000" pitchFamily="2" charset="2"/>
              <a:buChar char="§"/>
            </a:pPr>
            <a:r>
              <a:rPr lang="en-US" sz="1400" dirty="0">
                <a:solidFill>
                  <a:schemeClr val="bg1"/>
                </a:solidFill>
              </a:rPr>
              <a:t>It is the </a:t>
            </a:r>
            <a:r>
              <a:rPr lang="en-US" sz="1400" b="1" dirty="0">
                <a:solidFill>
                  <a:schemeClr val="bg1"/>
                </a:solidFill>
              </a:rPr>
              <a:t>only</a:t>
            </a:r>
            <a:r>
              <a:rPr lang="en-US" sz="1400" dirty="0">
                <a:solidFill>
                  <a:schemeClr val="bg1"/>
                </a:solidFill>
              </a:rPr>
              <a:t> </a:t>
            </a:r>
            <a:r>
              <a:rPr lang="en-US" sz="1400" b="1" dirty="0">
                <a:solidFill>
                  <a:schemeClr val="bg1"/>
                </a:solidFill>
              </a:rPr>
              <a:t>Indian bank </a:t>
            </a:r>
            <a:r>
              <a:rPr lang="en-US" sz="1400" dirty="0">
                <a:solidFill>
                  <a:schemeClr val="bg1"/>
                </a:solidFill>
              </a:rPr>
              <a:t>to feature in the </a:t>
            </a:r>
            <a:r>
              <a:rPr lang="en-US" sz="1400" b="1" dirty="0">
                <a:solidFill>
                  <a:schemeClr val="bg1"/>
                </a:solidFill>
              </a:rPr>
              <a:t>top 100 world banks</a:t>
            </a:r>
            <a:r>
              <a:rPr lang="en-US" sz="1400" dirty="0">
                <a:solidFill>
                  <a:schemeClr val="bg1"/>
                </a:solidFill>
              </a:rPr>
              <a:t> in the </a:t>
            </a:r>
            <a:r>
              <a:rPr lang="en-US" sz="1400" b="1" dirty="0">
                <a:solidFill>
                  <a:schemeClr val="bg1"/>
                </a:solidFill>
              </a:rPr>
              <a:t>Fortune Global 500 </a:t>
            </a:r>
            <a:r>
              <a:rPr lang="en-US" sz="1400" dirty="0">
                <a:solidFill>
                  <a:schemeClr val="bg1"/>
                </a:solidFill>
              </a:rPr>
              <a:t>rating and various other rankings.</a:t>
            </a:r>
            <a:endParaRPr lang="en-IN" sz="900" dirty="0">
              <a:solidFill>
                <a:schemeClr val="bg1"/>
              </a:solidFill>
            </a:endParaRPr>
          </a:p>
        </p:txBody>
      </p:sp>
      <p:pic>
        <p:nvPicPr>
          <p:cNvPr id="18" name="Picture 17"/>
          <p:cNvPicPr>
            <a:picLocks noChangeAspect="1"/>
          </p:cNvPicPr>
          <p:nvPr/>
        </p:nvPicPr>
        <p:blipFill>
          <a:blip r:embed="rId8"/>
          <a:stretch>
            <a:fillRect/>
          </a:stretch>
        </p:blipFill>
        <p:spPr>
          <a:xfrm>
            <a:off x="7757142" y="5815012"/>
            <a:ext cx="2181225" cy="1819275"/>
          </a:xfrm>
          <a:prstGeom prst="rect">
            <a:avLst/>
          </a:prstGeom>
        </p:spPr>
      </p:pic>
      <p:sp>
        <p:nvSpPr>
          <p:cNvPr id="19" name="TextBox 18"/>
          <p:cNvSpPr txBox="1"/>
          <p:nvPr/>
        </p:nvSpPr>
        <p:spPr>
          <a:xfrm>
            <a:off x="3725177" y="5575887"/>
            <a:ext cx="3951051" cy="2031325"/>
          </a:xfrm>
          <a:prstGeom prst="rect">
            <a:avLst/>
          </a:prstGeom>
          <a:noFill/>
        </p:spPr>
        <p:txBody>
          <a:bodyPr wrap="square" rtlCol="0">
            <a:spAutoFit/>
          </a:bodyPr>
          <a:lstStyle/>
          <a:p>
            <a:r>
              <a:rPr lang="en-US" sz="1400" dirty="0"/>
              <a:t>SBI acquired the control of seven banks in 1960. They were the seven regional banks of former Indian princely states. They were renamed, prefixing them with 'State Bank of'. These seven banks were </a:t>
            </a:r>
            <a:r>
              <a:rPr lang="en-US" sz="1400" dirty="0">
                <a:hlinkClick r:id="rId9" tooltip="State Bank of Bikaner and Jaipur"/>
              </a:rPr>
              <a:t>State Bank of Bikaner and Jaipur</a:t>
            </a:r>
            <a:r>
              <a:rPr lang="en-US" sz="1400" dirty="0"/>
              <a:t> (SBBJ), </a:t>
            </a:r>
            <a:r>
              <a:rPr lang="en-US" sz="1400" dirty="0">
                <a:hlinkClick r:id="rId10" tooltip="State Bank of Hyderabad"/>
              </a:rPr>
              <a:t>State Bank of Hyderabad</a:t>
            </a:r>
            <a:r>
              <a:rPr lang="en-US" sz="1400" dirty="0"/>
              <a:t> (SBH), </a:t>
            </a:r>
            <a:r>
              <a:rPr lang="en-US" sz="1400" dirty="0">
                <a:hlinkClick r:id="rId11" tooltip="State Bank of Indore"/>
              </a:rPr>
              <a:t>State Bank of Indore</a:t>
            </a:r>
            <a:r>
              <a:rPr lang="en-US" sz="1400" dirty="0"/>
              <a:t> (SBN), </a:t>
            </a:r>
            <a:r>
              <a:rPr lang="en-US" sz="1400" dirty="0">
                <a:hlinkClick r:id="rId12" tooltip="State Bank of Mysore"/>
              </a:rPr>
              <a:t>State Bank of Mysore</a:t>
            </a:r>
            <a:r>
              <a:rPr lang="en-US" sz="1400" dirty="0"/>
              <a:t> (SBM), </a:t>
            </a:r>
            <a:r>
              <a:rPr lang="en-US" sz="1400" dirty="0">
                <a:hlinkClick r:id="rId13" tooltip="State Bank of Patiala"/>
              </a:rPr>
              <a:t>State Bank of Patiala</a:t>
            </a:r>
            <a:r>
              <a:rPr lang="en-US" sz="1400" dirty="0"/>
              <a:t> (SBP), </a:t>
            </a:r>
            <a:r>
              <a:rPr lang="en-US" sz="1400" dirty="0">
                <a:hlinkClick r:id="rId14" tooltip="State Bank of Saurashtra"/>
              </a:rPr>
              <a:t>State Bank of Saurashtra</a:t>
            </a:r>
            <a:r>
              <a:rPr lang="en-US" sz="1400" dirty="0"/>
              <a:t> (SBS) and </a:t>
            </a:r>
            <a:r>
              <a:rPr lang="en-US" sz="1400" dirty="0">
                <a:hlinkClick r:id="rId15" tooltip="State Bank of Travancore"/>
              </a:rPr>
              <a:t>State Bank of Travancore</a:t>
            </a:r>
            <a:r>
              <a:rPr lang="en-US" sz="1400" dirty="0"/>
              <a:t> (SBT).</a:t>
            </a:r>
            <a:endParaRPr lang="en-IN" sz="1400" dirty="0"/>
          </a:p>
        </p:txBody>
      </p:sp>
    </p:spTree>
    <p:extLst>
      <p:ext uri="{BB962C8B-B14F-4D97-AF65-F5344CB8AC3E}">
        <p14:creationId xmlns:p14="http://schemas.microsoft.com/office/powerpoint/2010/main" val="318790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133350" y="144574"/>
            <a:ext cx="2893612" cy="404672"/>
          </a:xfrm>
        </p:spPr>
        <p:txBody>
          <a:bodyPr/>
          <a:lstStyle/>
          <a:p>
            <a:r>
              <a:rPr lang="en-IN" b="1" dirty="0"/>
              <a:t>PRI</a:t>
            </a:r>
            <a:r>
              <a:rPr lang="en-IN" dirty="0"/>
              <a:t>VATE </a:t>
            </a:r>
            <a:r>
              <a:rPr lang="en-IN" b="1" dirty="0"/>
              <a:t>SE</a:t>
            </a:r>
            <a:r>
              <a:rPr lang="en-IN" dirty="0"/>
              <a:t>CTOR </a:t>
            </a:r>
            <a:r>
              <a:rPr lang="en-IN" b="1" dirty="0"/>
              <a:t>B</a:t>
            </a:r>
            <a:r>
              <a:rPr lang="en-IN" dirty="0"/>
              <a:t>ANKS</a:t>
            </a:r>
          </a:p>
          <a:p>
            <a:endParaRPr lang="en-IN" dirty="0"/>
          </a:p>
        </p:txBody>
      </p:sp>
      <p:pic>
        <p:nvPicPr>
          <p:cNvPr id="9" name="Picture 8"/>
          <p:cNvPicPr>
            <a:picLocks noChangeAspect="1"/>
          </p:cNvPicPr>
          <p:nvPr/>
        </p:nvPicPr>
        <p:blipFill>
          <a:blip r:embed="rId3"/>
          <a:stretch>
            <a:fillRect/>
          </a:stretch>
        </p:blipFill>
        <p:spPr>
          <a:xfrm>
            <a:off x="229788" y="2038232"/>
            <a:ext cx="2966577" cy="5734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stretch>
            <a:fillRect/>
          </a:stretch>
        </p:blipFill>
        <p:spPr>
          <a:xfrm>
            <a:off x="181567" y="2970547"/>
            <a:ext cx="3014797" cy="263795"/>
          </a:xfrm>
          <a:prstGeom prst="rect">
            <a:avLst/>
          </a:prstGeom>
        </p:spPr>
      </p:pic>
      <p:sp>
        <p:nvSpPr>
          <p:cNvPr id="13" name="TextBox 12"/>
          <p:cNvSpPr txBox="1"/>
          <p:nvPr/>
        </p:nvSpPr>
        <p:spPr>
          <a:xfrm>
            <a:off x="3412194" y="1596031"/>
            <a:ext cx="6436047" cy="6109365"/>
          </a:xfrm>
          <a:prstGeom prst="rect">
            <a:avLst/>
          </a:prstGeom>
          <a:noFill/>
        </p:spPr>
        <p:txBody>
          <a:bodyPr wrap="square" rtlCol="0">
            <a:spAutoFit/>
          </a:bodyPr>
          <a:lstStyle/>
          <a:p>
            <a:r>
              <a:rPr lang="en-IN" b="1" u="sng" dirty="0"/>
              <a:t>Characteristics of Private Sector Banks:</a:t>
            </a:r>
          </a:p>
          <a:p>
            <a:pPr marL="228600" indent="-228600">
              <a:buFont typeface="+mj-lt"/>
              <a:buAutoNum type="arabicPeriod"/>
            </a:pPr>
            <a:r>
              <a:rPr lang="en-IN" sz="1200" b="1" dirty="0"/>
              <a:t> Profit Motive</a:t>
            </a:r>
            <a:br>
              <a:rPr lang="en-IN" sz="1050" b="1" dirty="0"/>
            </a:br>
            <a:r>
              <a:rPr lang="en-US" sz="1000" dirty="0"/>
              <a:t>The primary focus of companies in the private sector is making a profit. By operating within the regulations and compliances of the respective country, companies in the private sector typically manage to realize more profits compared to firms in the public sector. Additionally, profits provide reward for the risk taken and the required return on capital</a:t>
            </a:r>
          </a:p>
          <a:p>
            <a:pPr marL="228600" indent="-228600">
              <a:buFont typeface="+mj-lt"/>
              <a:buAutoNum type="arabicPeriod"/>
            </a:pPr>
            <a:r>
              <a:rPr lang="en-US" sz="1200" b="1" dirty="0"/>
              <a:t>Private ownership and control</a:t>
            </a:r>
            <a:br>
              <a:rPr lang="en-US" sz="1000" dirty="0"/>
            </a:br>
            <a:r>
              <a:rPr lang="en-US" sz="1000" dirty="0"/>
              <a:t>Private entrepreneurs are responsible for owning, controlling and managing the private sector. The management may be either by a single individual or by a group of people. When the ownership belongs to a single person, the private sector company is referred to as a sole proprietorship. Alternatively, a group of persons may jointly own a firm in the form of a cooperative society, partnership or a joint-stock company.</a:t>
            </a:r>
          </a:p>
          <a:p>
            <a:pPr marL="228600" indent="-228600">
              <a:buFont typeface="+mj-lt"/>
              <a:buAutoNum type="arabicPeriod"/>
            </a:pPr>
            <a:endParaRPr lang="en-US" sz="1000" b="1" dirty="0"/>
          </a:p>
          <a:p>
            <a:pPr marL="228600" indent="-228600">
              <a:buFont typeface="+mj-lt"/>
              <a:buAutoNum type="arabicPeriod"/>
            </a:pPr>
            <a:r>
              <a:rPr lang="en-US" sz="1200" b="1" dirty="0"/>
              <a:t>No state participation</a:t>
            </a:r>
            <a:br>
              <a:rPr lang="en-US" sz="1000" dirty="0"/>
            </a:br>
            <a:r>
              <a:rPr lang="en-US" sz="1000" dirty="0"/>
              <a:t>Private sector entities have less exposure to government interference. There is no participation by the state or central governments in the ownership and control of a private sector undertaking. The management of the private sector relies entirely on its owners. In the case of a sole proprietorship, the manager makes all of the decisions and acts on behalf of the company in legal matters. On the other hand, the management of a joint-stock company depends on a group of directors who are elected representatives of the shareholders.</a:t>
            </a:r>
            <a:endParaRPr lang="en-IN" sz="1000" dirty="0"/>
          </a:p>
          <a:p>
            <a:pPr marL="228600" indent="-228600">
              <a:buFont typeface="+mj-lt"/>
              <a:buAutoNum type="arabicPeriod"/>
            </a:pPr>
            <a:endParaRPr lang="en-US" sz="1000" dirty="0"/>
          </a:p>
          <a:p>
            <a:pPr marL="228600" indent="-228600">
              <a:buFont typeface="+mj-lt"/>
              <a:buAutoNum type="arabicPeriod"/>
            </a:pPr>
            <a:r>
              <a:rPr lang="en-US" sz="1200" b="1" dirty="0"/>
              <a:t>Independent management</a:t>
            </a:r>
            <a:br>
              <a:rPr lang="en-US" sz="1000" dirty="0"/>
            </a:br>
            <a:r>
              <a:rPr lang="en-US" sz="1000" dirty="0"/>
              <a:t>The private sector obtains capital from its owners or shareholders. Different types of private sector undertakings have varied means of raising capital. A sole trader contributes capital for a sole proprietorship, and partners invest capital in case of a partnership. Alternatively, a joint-stock company raises capital through the issue of share and debentures (a type of long-term debt). Requesting loans for long- and short-term needs or funds is also another way the private sector raises capital.</a:t>
            </a:r>
            <a:endParaRPr lang="en-US" sz="1200" dirty="0"/>
          </a:p>
          <a:p>
            <a:pPr marL="228600" indent="-228600">
              <a:buFont typeface="+mj-lt"/>
              <a:buAutoNum type="arabicPeriod"/>
            </a:pPr>
            <a:endParaRPr lang="en-US" sz="1000" b="1" dirty="0"/>
          </a:p>
          <a:p>
            <a:pPr marL="228600" indent="-228600">
              <a:buFont typeface="+mj-lt"/>
              <a:buAutoNum type="arabicPeriod"/>
            </a:pPr>
            <a:r>
              <a:rPr lang="en-US" sz="1100" b="1" dirty="0"/>
              <a:t>Private financed</a:t>
            </a:r>
            <a:br>
              <a:rPr lang="en-US" sz="1000" dirty="0"/>
            </a:br>
            <a:r>
              <a:rPr lang="en-US" sz="1000" dirty="0"/>
              <a:t>Private sector companies receive very little financial support from the government unless they are large and significant for a country. Depending on the financial strength of the private sector, companies with stronger financials have better capacities to mobilize more funds from the market.</a:t>
            </a:r>
          </a:p>
          <a:p>
            <a:pPr marL="228600" indent="-228600">
              <a:buFont typeface="+mj-lt"/>
              <a:buAutoNum type="arabicPeriod"/>
            </a:pPr>
            <a:endParaRPr lang="en-US" sz="1200" b="1" dirty="0"/>
          </a:p>
          <a:p>
            <a:pPr marL="228600" indent="-228600">
              <a:buFont typeface="+mj-lt"/>
              <a:buAutoNum type="arabicPeriod"/>
            </a:pPr>
            <a:r>
              <a:rPr lang="en-US" sz="1200" b="1" dirty="0"/>
              <a:t>Work culture of employees</a:t>
            </a:r>
            <a:br>
              <a:rPr lang="en-US" sz="1000" dirty="0"/>
            </a:br>
            <a:r>
              <a:rPr lang="en-US" sz="1000" dirty="0"/>
              <a:t>The private sector has a competitive work culture, characterized by performance-based career growth and better compensation. Private sector companies strive to create the best work environment for their employees to maintain a competitive advantage over other firms in the private sector.</a:t>
            </a:r>
          </a:p>
          <a:p>
            <a:endParaRPr lang="en-IN" sz="1000" dirty="0"/>
          </a:p>
          <a:p>
            <a:endParaRPr lang="en-US" sz="1000" dirty="0"/>
          </a:p>
        </p:txBody>
      </p:sp>
      <p:sp>
        <p:nvSpPr>
          <p:cNvPr id="14" name="TextBox 13"/>
          <p:cNvSpPr txBox="1"/>
          <p:nvPr/>
        </p:nvSpPr>
        <p:spPr>
          <a:xfrm>
            <a:off x="3412194" y="144574"/>
            <a:ext cx="3383281" cy="1169551"/>
          </a:xfrm>
          <a:prstGeom prst="rect">
            <a:avLst/>
          </a:prstGeom>
          <a:noFill/>
        </p:spPr>
        <p:txBody>
          <a:bodyPr wrap="square" rtlCol="0">
            <a:spAutoFit/>
          </a:bodyPr>
          <a:lstStyle/>
          <a:p>
            <a:r>
              <a:rPr lang="en-IN" sz="1400" dirty="0"/>
              <a:t>What are </a:t>
            </a:r>
            <a:r>
              <a:rPr lang="en-IN" sz="1400" b="1" dirty="0"/>
              <a:t>Private Sector Banks?</a:t>
            </a:r>
            <a:br>
              <a:rPr lang="en-IN" sz="1400" dirty="0"/>
            </a:br>
            <a:r>
              <a:rPr lang="en-IN" sz="1400" dirty="0"/>
              <a:t>T</a:t>
            </a:r>
            <a:r>
              <a:rPr lang="en-US" sz="1400" dirty="0"/>
              <a:t>he "</a:t>
            </a:r>
            <a:r>
              <a:rPr lang="en-US" sz="1400" b="1" dirty="0"/>
              <a:t>private</a:t>
            </a:r>
            <a:r>
              <a:rPr lang="en-US" sz="1400" dirty="0"/>
              <a:t>-</a:t>
            </a:r>
            <a:r>
              <a:rPr lang="en-US" sz="1400" b="1" dirty="0"/>
              <a:t>sector banks</a:t>
            </a:r>
            <a:r>
              <a:rPr lang="en-US" sz="1400" dirty="0"/>
              <a:t>" are those </a:t>
            </a:r>
            <a:r>
              <a:rPr lang="en-US" sz="1400" b="1" dirty="0"/>
              <a:t>banks</a:t>
            </a:r>
            <a:r>
              <a:rPr lang="en-US" sz="1400" dirty="0"/>
              <a:t> where greater parts(&gt;50%) of stake or equity are held by the </a:t>
            </a:r>
            <a:r>
              <a:rPr lang="en-US" sz="1400" b="1" dirty="0"/>
              <a:t>private</a:t>
            </a:r>
            <a:r>
              <a:rPr lang="en-US" sz="1400" dirty="0"/>
              <a:t> shareholders and not by government.</a:t>
            </a:r>
            <a:endParaRPr lang="en-IN" sz="1400" dirty="0"/>
          </a:p>
        </p:txBody>
      </p:sp>
      <p:pic>
        <p:nvPicPr>
          <p:cNvPr id="16" name="Picture 15"/>
          <p:cNvPicPr>
            <a:picLocks noChangeAspect="1"/>
          </p:cNvPicPr>
          <p:nvPr/>
        </p:nvPicPr>
        <p:blipFill>
          <a:blip r:embed="rId5"/>
          <a:stretch>
            <a:fillRect/>
          </a:stretch>
        </p:blipFill>
        <p:spPr>
          <a:xfrm>
            <a:off x="6794090" y="24806"/>
            <a:ext cx="3140705" cy="14356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229787" y="837903"/>
            <a:ext cx="2966577" cy="1200329"/>
          </a:xfrm>
          <a:prstGeom prst="rect">
            <a:avLst/>
          </a:prstGeom>
          <a:noFill/>
        </p:spPr>
        <p:txBody>
          <a:bodyPr wrap="square" rtlCol="0">
            <a:spAutoFit/>
          </a:bodyPr>
          <a:lstStyle/>
          <a:p>
            <a:r>
              <a:rPr lang="en-US" sz="1200" dirty="0">
                <a:solidFill>
                  <a:schemeClr val="bg1"/>
                </a:solidFill>
              </a:rPr>
              <a:t>In terms of revenue, HDFC Bank is the largest bank of the private sector in India. It has a total revenue of </a:t>
            </a:r>
            <a:r>
              <a:rPr lang="en-US" sz="1200" dirty="0" err="1">
                <a:solidFill>
                  <a:schemeClr val="bg1"/>
                </a:solidFill>
              </a:rPr>
              <a:t>Rs</a:t>
            </a:r>
            <a:r>
              <a:rPr lang="en-US" sz="1200" dirty="0">
                <a:solidFill>
                  <a:schemeClr val="bg1"/>
                </a:solidFill>
              </a:rPr>
              <a:t>. 816.02 billion (US$11 billion). ICICI Bank is in second place in terms of revenue. It has a revenue of </a:t>
            </a:r>
            <a:r>
              <a:rPr lang="en-US" sz="1200" dirty="0" err="1">
                <a:solidFill>
                  <a:schemeClr val="bg1"/>
                </a:solidFill>
              </a:rPr>
              <a:t>Rs</a:t>
            </a:r>
            <a:r>
              <a:rPr lang="en-US" sz="1200" dirty="0">
                <a:solidFill>
                  <a:schemeClr val="bg1"/>
                </a:solidFill>
              </a:rPr>
              <a:t>. 736.60 billion (US$10 billion).</a:t>
            </a:r>
            <a:endParaRPr lang="en-IN" sz="1200" dirty="0">
              <a:solidFill>
                <a:schemeClr val="bg1"/>
              </a:solidFill>
            </a:endParaRPr>
          </a:p>
        </p:txBody>
      </p:sp>
    </p:spTree>
    <p:extLst>
      <p:ext uri="{BB962C8B-B14F-4D97-AF65-F5344CB8AC3E}">
        <p14:creationId xmlns:p14="http://schemas.microsoft.com/office/powerpoint/2010/main" val="187199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28599" y="3435477"/>
            <a:ext cx="2893612" cy="404672"/>
          </a:xfrm>
        </p:spPr>
        <p:txBody>
          <a:bodyPr/>
          <a:lstStyle/>
          <a:p>
            <a:r>
              <a:rPr lang="en-IN" b="1" u="sng" dirty="0"/>
              <a:t>FO</a:t>
            </a:r>
            <a:r>
              <a:rPr lang="en-IN" dirty="0"/>
              <a:t>REIGN</a:t>
            </a:r>
            <a:r>
              <a:rPr lang="en-IN" b="1" dirty="0"/>
              <a:t> </a:t>
            </a:r>
            <a:r>
              <a:rPr lang="en-IN" b="1" u="sng" dirty="0"/>
              <a:t>B</a:t>
            </a:r>
            <a:r>
              <a:rPr lang="en-IN" dirty="0"/>
              <a:t>ANKS</a:t>
            </a:r>
          </a:p>
        </p:txBody>
      </p:sp>
      <p:sp>
        <p:nvSpPr>
          <p:cNvPr id="8" name="Text Placeholder 7"/>
          <p:cNvSpPr>
            <a:spLocks noGrp="1"/>
          </p:cNvSpPr>
          <p:nvPr>
            <p:ph type="body" sz="quarter" idx="12"/>
          </p:nvPr>
        </p:nvSpPr>
        <p:spPr>
          <a:xfrm>
            <a:off x="3576140" y="3777641"/>
            <a:ext cx="3170831" cy="1754480"/>
          </a:xfrm>
        </p:spPr>
        <p:txBody>
          <a:bodyPr>
            <a:normAutofit/>
          </a:bodyPr>
          <a:lstStyle/>
          <a:p>
            <a:pPr marL="171450" indent="-171450">
              <a:buFont typeface="Arial" panose="020B0604020202020204" pitchFamily="34" charset="0"/>
              <a:buChar char="•"/>
            </a:pPr>
            <a:r>
              <a:rPr lang="en-US" dirty="0"/>
              <a:t>There is an </a:t>
            </a:r>
            <a:r>
              <a:rPr lang="en-US" b="1" dirty="0"/>
              <a:t>eligibility criterion</a:t>
            </a:r>
            <a:r>
              <a:rPr lang="en-US" dirty="0"/>
              <a:t> on the </a:t>
            </a:r>
            <a:r>
              <a:rPr lang="en-US" b="1" dirty="0"/>
              <a:t>basis of capital</a:t>
            </a:r>
            <a:r>
              <a:rPr lang="en-US" dirty="0"/>
              <a:t> for a foreign bank to operate in India. </a:t>
            </a:r>
          </a:p>
          <a:p>
            <a:pPr marL="685800" lvl="1" indent="-228600">
              <a:buFont typeface="+mj-lt"/>
              <a:buAutoNum type="arabicPeriod"/>
            </a:pPr>
            <a:r>
              <a:rPr lang="en-US" dirty="0"/>
              <a:t>A Foreign Bank must have </a:t>
            </a:r>
            <a:r>
              <a:rPr lang="en-US" b="1" u="sng" dirty="0"/>
              <a:t>at least 5 billion rupees</a:t>
            </a:r>
            <a:r>
              <a:rPr lang="en-US" dirty="0"/>
              <a:t> towards capital on establishment. </a:t>
            </a:r>
          </a:p>
          <a:p>
            <a:pPr marL="685800" lvl="1" indent="-228600">
              <a:buFont typeface="+mj-lt"/>
              <a:buAutoNum type="arabicPeriod"/>
            </a:pPr>
            <a:r>
              <a:rPr lang="en-US" dirty="0"/>
              <a:t>Also, a Foreign Bank must credit </a:t>
            </a:r>
            <a:r>
              <a:rPr lang="en-US" b="1" dirty="0"/>
              <a:t>18 % of net ANBC</a:t>
            </a:r>
            <a:r>
              <a:rPr lang="en-US" dirty="0"/>
              <a:t> (‘adjusted net bank credit’ – which is total investment made by bank on non-governmental securities.) towards agricultural loans.</a:t>
            </a:r>
          </a:p>
        </p:txBody>
      </p:sp>
      <p:sp>
        <p:nvSpPr>
          <p:cNvPr id="10" name="TextBox 9"/>
          <p:cNvSpPr txBox="1"/>
          <p:nvPr/>
        </p:nvSpPr>
        <p:spPr>
          <a:xfrm>
            <a:off x="228599" y="3840149"/>
            <a:ext cx="2596515" cy="3308598"/>
          </a:xfrm>
          <a:prstGeom prst="rect">
            <a:avLst/>
          </a:prstGeom>
          <a:noFill/>
        </p:spPr>
        <p:txBody>
          <a:bodyPr wrap="square" rtlCol="0">
            <a:spAutoFit/>
          </a:bodyPr>
          <a:lstStyle/>
          <a:p>
            <a:r>
              <a:rPr lang="en-US" sz="1100" dirty="0">
                <a:solidFill>
                  <a:schemeClr val="bg1"/>
                </a:solidFill>
              </a:rPr>
              <a:t>A </a:t>
            </a:r>
            <a:r>
              <a:rPr lang="en-US" sz="1100" b="1" dirty="0">
                <a:solidFill>
                  <a:schemeClr val="bg1"/>
                </a:solidFill>
              </a:rPr>
              <a:t>foreign bank</a:t>
            </a:r>
            <a:r>
              <a:rPr lang="en-US" sz="1100" dirty="0">
                <a:solidFill>
                  <a:schemeClr val="bg1"/>
                </a:solidFill>
              </a:rPr>
              <a:t> is a </a:t>
            </a:r>
          </a:p>
          <a:p>
            <a:pPr marL="628650" lvl="1" indent="-171450">
              <a:buFont typeface="Wingdings" panose="05000000000000000000" pitchFamily="2" charset="2"/>
              <a:buChar char="§"/>
            </a:pPr>
            <a:r>
              <a:rPr lang="en-US" sz="1100" dirty="0">
                <a:solidFill>
                  <a:schemeClr val="bg1"/>
                </a:solidFill>
              </a:rPr>
              <a:t>Type of </a:t>
            </a:r>
            <a:r>
              <a:rPr lang="en-US" sz="1100" b="1" dirty="0">
                <a:solidFill>
                  <a:schemeClr val="bg1"/>
                </a:solidFill>
              </a:rPr>
              <a:t>International Bank </a:t>
            </a:r>
            <a:r>
              <a:rPr lang="en-US" sz="1100" dirty="0">
                <a:solidFill>
                  <a:schemeClr val="bg1"/>
                </a:solidFill>
              </a:rPr>
              <a:t>that is </a:t>
            </a:r>
            <a:r>
              <a:rPr lang="en-US" sz="1100" b="1" dirty="0">
                <a:solidFill>
                  <a:schemeClr val="bg1"/>
                </a:solidFill>
              </a:rPr>
              <a:t>obligated</a:t>
            </a:r>
            <a:r>
              <a:rPr lang="en-US" sz="1100" dirty="0">
                <a:solidFill>
                  <a:schemeClr val="bg1"/>
                </a:solidFill>
              </a:rPr>
              <a:t> to follow the </a:t>
            </a:r>
            <a:r>
              <a:rPr lang="en-US" sz="1100" b="1" dirty="0">
                <a:solidFill>
                  <a:schemeClr val="bg1"/>
                </a:solidFill>
              </a:rPr>
              <a:t>regulations</a:t>
            </a:r>
            <a:r>
              <a:rPr lang="en-US" sz="1100" dirty="0">
                <a:solidFill>
                  <a:schemeClr val="bg1"/>
                </a:solidFill>
              </a:rPr>
              <a:t> of both the </a:t>
            </a:r>
            <a:r>
              <a:rPr lang="en-US" sz="1100" b="1" dirty="0">
                <a:solidFill>
                  <a:schemeClr val="bg1"/>
                </a:solidFill>
              </a:rPr>
              <a:t>home</a:t>
            </a:r>
            <a:r>
              <a:rPr lang="en-US" sz="1100" dirty="0">
                <a:solidFill>
                  <a:schemeClr val="bg1"/>
                </a:solidFill>
              </a:rPr>
              <a:t> and </a:t>
            </a:r>
            <a:r>
              <a:rPr lang="en-US" sz="1100" b="1" dirty="0">
                <a:solidFill>
                  <a:schemeClr val="bg1"/>
                </a:solidFill>
              </a:rPr>
              <a:t>host </a:t>
            </a:r>
            <a:r>
              <a:rPr lang="en-US" sz="1100" dirty="0">
                <a:solidFill>
                  <a:schemeClr val="bg1"/>
                </a:solidFill>
              </a:rPr>
              <a:t>countries.</a:t>
            </a:r>
          </a:p>
          <a:p>
            <a:pPr marL="628650" lvl="1" indent="-171450">
              <a:buFont typeface="Wingdings" panose="05000000000000000000" pitchFamily="2" charset="2"/>
              <a:buChar char="§"/>
            </a:pPr>
            <a:r>
              <a:rPr lang="en-US" sz="1100" dirty="0">
                <a:solidFill>
                  <a:schemeClr val="bg1"/>
                </a:solidFill>
              </a:rPr>
              <a:t>Their </a:t>
            </a:r>
            <a:r>
              <a:rPr lang="en-US" sz="1100" b="1" dirty="0">
                <a:solidFill>
                  <a:schemeClr val="bg1"/>
                </a:solidFill>
              </a:rPr>
              <a:t>loan limits</a:t>
            </a:r>
            <a:r>
              <a:rPr lang="en-US" sz="1100" dirty="0">
                <a:solidFill>
                  <a:schemeClr val="bg1"/>
                </a:solidFill>
              </a:rPr>
              <a:t> are based on the </a:t>
            </a:r>
            <a:r>
              <a:rPr lang="en-US" sz="1100" b="1" dirty="0">
                <a:solidFill>
                  <a:schemeClr val="bg1"/>
                </a:solidFill>
              </a:rPr>
              <a:t>parent bank’s capital</a:t>
            </a:r>
            <a:r>
              <a:rPr lang="en-US" sz="1100" dirty="0">
                <a:solidFill>
                  <a:schemeClr val="bg1"/>
                </a:solidFill>
              </a:rPr>
              <a:t>, </a:t>
            </a:r>
          </a:p>
          <a:p>
            <a:pPr marL="628650" lvl="1" indent="-171450">
              <a:buFont typeface="Wingdings" panose="05000000000000000000" pitchFamily="2" charset="2"/>
              <a:buChar char="§"/>
            </a:pPr>
            <a:r>
              <a:rPr lang="en-US" sz="1100" dirty="0">
                <a:solidFill>
                  <a:schemeClr val="bg1"/>
                </a:solidFill>
              </a:rPr>
              <a:t>Foreign banks can provide more loans than subsidiary banks.” </a:t>
            </a:r>
          </a:p>
          <a:p>
            <a:pPr marL="628650" lvl="1" indent="-171450">
              <a:buFont typeface="Wingdings" panose="05000000000000000000" pitchFamily="2" charset="2"/>
              <a:buChar char="§"/>
            </a:pPr>
            <a:r>
              <a:rPr lang="en-US" sz="1100" dirty="0">
                <a:solidFill>
                  <a:schemeClr val="bg1"/>
                </a:solidFill>
              </a:rPr>
              <a:t>Foreign Banks are present in India either as </a:t>
            </a:r>
            <a:r>
              <a:rPr lang="en-US" sz="1100" b="1" dirty="0">
                <a:solidFill>
                  <a:schemeClr val="bg1"/>
                </a:solidFill>
              </a:rPr>
              <a:t>representative offices </a:t>
            </a:r>
            <a:r>
              <a:rPr lang="en-US" sz="1100" dirty="0">
                <a:solidFill>
                  <a:schemeClr val="bg1"/>
                </a:solidFill>
              </a:rPr>
              <a:t>or as </a:t>
            </a:r>
            <a:r>
              <a:rPr lang="en-US" sz="1100" b="1" dirty="0">
                <a:solidFill>
                  <a:schemeClr val="bg1"/>
                </a:solidFill>
              </a:rPr>
              <a:t>branches. </a:t>
            </a:r>
          </a:p>
          <a:p>
            <a:pPr marL="628650" lvl="1" indent="-171450">
              <a:buFont typeface="Wingdings" panose="05000000000000000000" pitchFamily="2" charset="2"/>
              <a:buChar char="§"/>
            </a:pPr>
            <a:r>
              <a:rPr lang="en-US" sz="1100" dirty="0">
                <a:solidFill>
                  <a:schemeClr val="bg1"/>
                </a:solidFill>
              </a:rPr>
              <a:t>A bank may choose to open foreign bank branches to meet the needs of multinational corporate customers.</a:t>
            </a:r>
          </a:p>
        </p:txBody>
      </p:sp>
      <p:sp>
        <p:nvSpPr>
          <p:cNvPr id="4" name="TextBox 3"/>
          <p:cNvSpPr txBox="1"/>
          <p:nvPr/>
        </p:nvSpPr>
        <p:spPr>
          <a:xfrm>
            <a:off x="3714750" y="3383233"/>
            <a:ext cx="2750820" cy="369332"/>
          </a:xfrm>
          <a:prstGeom prst="rect">
            <a:avLst/>
          </a:prstGeom>
          <a:noFill/>
        </p:spPr>
        <p:txBody>
          <a:bodyPr wrap="square" rtlCol="0">
            <a:spAutoFit/>
          </a:bodyPr>
          <a:lstStyle/>
          <a:p>
            <a:r>
              <a:rPr lang="en-IN" b="1" u="sng" dirty="0">
                <a:solidFill>
                  <a:schemeClr val="bg1"/>
                </a:solidFill>
                <a:latin typeface="+mj-lt"/>
              </a:rPr>
              <a:t>ELIGI</a:t>
            </a:r>
            <a:r>
              <a:rPr lang="en-IN" dirty="0">
                <a:solidFill>
                  <a:schemeClr val="bg1"/>
                </a:solidFill>
                <a:latin typeface="+mj-lt"/>
              </a:rPr>
              <a:t>BILITY</a:t>
            </a:r>
            <a:endParaRPr lang="en-IN" b="1" dirty="0">
              <a:solidFill>
                <a:schemeClr val="bg1"/>
              </a:solidFill>
              <a:latin typeface="+mj-lt"/>
            </a:endParaRPr>
          </a:p>
        </p:txBody>
      </p:sp>
      <p:sp>
        <p:nvSpPr>
          <p:cNvPr id="5" name="TextBox 4"/>
          <p:cNvSpPr txBox="1"/>
          <p:nvPr/>
        </p:nvSpPr>
        <p:spPr>
          <a:xfrm>
            <a:off x="3714750" y="5463596"/>
            <a:ext cx="1581150" cy="369332"/>
          </a:xfrm>
          <a:prstGeom prst="rect">
            <a:avLst/>
          </a:prstGeom>
          <a:noFill/>
        </p:spPr>
        <p:txBody>
          <a:bodyPr wrap="square" rtlCol="0">
            <a:spAutoFit/>
          </a:bodyPr>
          <a:lstStyle/>
          <a:p>
            <a:r>
              <a:rPr lang="en-IN" b="1" u="sng" dirty="0">
                <a:solidFill>
                  <a:schemeClr val="bg1"/>
                </a:solidFill>
                <a:latin typeface="+mj-lt"/>
              </a:rPr>
              <a:t>OPER</a:t>
            </a:r>
            <a:r>
              <a:rPr lang="en-IN" dirty="0">
                <a:solidFill>
                  <a:schemeClr val="bg1"/>
                </a:solidFill>
                <a:latin typeface="+mj-lt"/>
              </a:rPr>
              <a:t>ATIONS</a:t>
            </a:r>
          </a:p>
        </p:txBody>
      </p:sp>
      <p:sp>
        <p:nvSpPr>
          <p:cNvPr id="7" name="TextBox 6"/>
          <p:cNvSpPr txBox="1"/>
          <p:nvPr/>
        </p:nvSpPr>
        <p:spPr>
          <a:xfrm>
            <a:off x="3714750" y="5737407"/>
            <a:ext cx="2872740" cy="1615827"/>
          </a:xfrm>
          <a:prstGeom prst="rect">
            <a:avLst/>
          </a:prstGeom>
          <a:noFill/>
        </p:spPr>
        <p:txBody>
          <a:bodyPr wrap="square" rtlCol="0">
            <a:spAutoFit/>
          </a:bodyPr>
          <a:lstStyle/>
          <a:p>
            <a:pPr marL="171450" indent="-171450">
              <a:buFont typeface="Wingdings" panose="05000000000000000000" pitchFamily="2" charset="2"/>
              <a:buChar char="§"/>
            </a:pPr>
            <a:r>
              <a:rPr lang="en-US" sz="1100" dirty="0">
                <a:solidFill>
                  <a:schemeClr val="bg1"/>
                </a:solidFill>
              </a:rPr>
              <a:t>The Foreign banks can have </a:t>
            </a:r>
            <a:r>
              <a:rPr lang="en-US" sz="1100" b="1" dirty="0">
                <a:solidFill>
                  <a:schemeClr val="bg1"/>
                </a:solidFill>
              </a:rPr>
              <a:t>different modes of operation in India</a:t>
            </a:r>
            <a:r>
              <a:rPr lang="en-US" sz="1100" dirty="0">
                <a:solidFill>
                  <a:schemeClr val="bg1"/>
                </a:solidFill>
              </a:rPr>
              <a:t>. </a:t>
            </a:r>
          </a:p>
          <a:p>
            <a:pPr marL="628650" lvl="1" indent="-171450">
              <a:buFont typeface="Wingdings" panose="05000000000000000000" pitchFamily="2" charset="2"/>
              <a:buChar char="§"/>
            </a:pPr>
            <a:r>
              <a:rPr lang="en-US" sz="1100" dirty="0">
                <a:solidFill>
                  <a:schemeClr val="bg1"/>
                </a:solidFill>
              </a:rPr>
              <a:t>BRANCH Mode or </a:t>
            </a:r>
          </a:p>
          <a:p>
            <a:pPr marL="628650" lvl="1" indent="-171450">
              <a:buFont typeface="Wingdings" panose="05000000000000000000" pitchFamily="2" charset="2"/>
              <a:buChar char="§"/>
            </a:pPr>
            <a:r>
              <a:rPr lang="en-US" sz="1100" dirty="0">
                <a:solidFill>
                  <a:schemeClr val="bg1"/>
                </a:solidFill>
              </a:rPr>
              <a:t>SUBSIDIARY Mode which is known as </a:t>
            </a:r>
            <a:r>
              <a:rPr lang="en-US" sz="1100" b="1" dirty="0">
                <a:solidFill>
                  <a:schemeClr val="bg1"/>
                </a:solidFill>
              </a:rPr>
              <a:t>WOS (Wholly owned Subsidiary</a:t>
            </a:r>
            <a:r>
              <a:rPr lang="en-US" sz="1100" dirty="0">
                <a:solidFill>
                  <a:schemeClr val="bg1"/>
                </a:solidFill>
              </a:rPr>
              <a:t>).</a:t>
            </a:r>
          </a:p>
          <a:p>
            <a:pPr marL="182563" lvl="1" indent="-182563">
              <a:buFont typeface="Wingdings" panose="05000000000000000000" pitchFamily="2" charset="2"/>
              <a:buChar char="§"/>
            </a:pPr>
            <a:r>
              <a:rPr lang="en-US" sz="1100" dirty="0">
                <a:solidFill>
                  <a:schemeClr val="bg1"/>
                </a:solidFill>
              </a:rPr>
              <a:t>They can either start the bank branches in the initial setup or later convert them to WOS. </a:t>
            </a:r>
            <a:endParaRPr lang="en-IN" sz="1100" dirty="0">
              <a:solidFill>
                <a:schemeClr val="bg1"/>
              </a:solidFill>
            </a:endParaRPr>
          </a:p>
        </p:txBody>
      </p:sp>
      <p:sp>
        <p:nvSpPr>
          <p:cNvPr id="9" name="TextBox 8"/>
          <p:cNvSpPr txBox="1"/>
          <p:nvPr/>
        </p:nvSpPr>
        <p:spPr>
          <a:xfrm>
            <a:off x="7025640" y="3567899"/>
            <a:ext cx="2537460" cy="830997"/>
          </a:xfrm>
          <a:prstGeom prst="rect">
            <a:avLst/>
          </a:prstGeom>
          <a:noFill/>
        </p:spPr>
        <p:txBody>
          <a:bodyPr wrap="square" rtlCol="0">
            <a:spAutoFit/>
          </a:bodyPr>
          <a:lstStyle/>
          <a:p>
            <a:r>
              <a:rPr lang="en-US" sz="1600" dirty="0">
                <a:solidFill>
                  <a:schemeClr val="bg1"/>
                </a:solidFill>
              </a:rPr>
              <a:t>To function as a </a:t>
            </a:r>
            <a:r>
              <a:rPr lang="en-US" sz="1600" b="1" dirty="0">
                <a:solidFill>
                  <a:schemeClr val="bg1"/>
                </a:solidFill>
              </a:rPr>
              <a:t>WOS </a:t>
            </a:r>
            <a:r>
              <a:rPr lang="en-US" sz="1600" dirty="0">
                <a:solidFill>
                  <a:schemeClr val="bg1"/>
                </a:solidFill>
              </a:rPr>
              <a:t>there are </a:t>
            </a:r>
            <a:r>
              <a:rPr lang="en-US" sz="1600" b="1" dirty="0">
                <a:solidFill>
                  <a:schemeClr val="bg1"/>
                </a:solidFill>
              </a:rPr>
              <a:t>several</a:t>
            </a:r>
            <a:r>
              <a:rPr lang="en-US" sz="1600" dirty="0">
                <a:solidFill>
                  <a:schemeClr val="bg1"/>
                </a:solidFill>
              </a:rPr>
              <a:t> </a:t>
            </a:r>
            <a:r>
              <a:rPr lang="en-US" sz="1600" b="1" dirty="0">
                <a:solidFill>
                  <a:schemeClr val="bg1"/>
                </a:solidFill>
              </a:rPr>
              <a:t>factors</a:t>
            </a:r>
            <a:r>
              <a:rPr lang="en-US" sz="1600" dirty="0">
                <a:solidFill>
                  <a:schemeClr val="bg1"/>
                </a:solidFill>
              </a:rPr>
              <a:t> to be met.</a:t>
            </a:r>
            <a:endParaRPr lang="en-IN" sz="1600" dirty="0"/>
          </a:p>
        </p:txBody>
      </p:sp>
      <p:sp>
        <p:nvSpPr>
          <p:cNvPr id="12" name="TextBox 11"/>
          <p:cNvSpPr txBox="1"/>
          <p:nvPr/>
        </p:nvSpPr>
        <p:spPr>
          <a:xfrm>
            <a:off x="7025640" y="4404696"/>
            <a:ext cx="2575560" cy="1785104"/>
          </a:xfrm>
          <a:prstGeom prst="rect">
            <a:avLst/>
          </a:prstGeom>
          <a:noFill/>
        </p:spPr>
        <p:txBody>
          <a:bodyPr wrap="square" rtlCol="0">
            <a:spAutoFit/>
          </a:bodyPr>
          <a:lstStyle/>
          <a:p>
            <a:pPr marL="285750" lvl="0" indent="-285750" eaLnBrk="0" fontAlgn="base" hangingPunct="0">
              <a:spcBef>
                <a:spcPct val="0"/>
              </a:spcBef>
              <a:spcAft>
                <a:spcPct val="0"/>
              </a:spcAft>
              <a:buFont typeface="+mj-lt"/>
              <a:buAutoNum type="romanUcPeriod"/>
            </a:pPr>
            <a:r>
              <a:rPr lang="en-US" altLang="en-US" sz="1100" b="1" dirty="0">
                <a:solidFill>
                  <a:schemeClr val="bg1"/>
                </a:solidFill>
              </a:rPr>
              <a:t>Proof of Economic stability </a:t>
            </a:r>
            <a:r>
              <a:rPr lang="en-US" altLang="en-US" sz="1100" dirty="0">
                <a:solidFill>
                  <a:schemeClr val="bg1"/>
                </a:solidFill>
              </a:rPr>
              <a:t>and financial soundness to be provided by the bank </a:t>
            </a:r>
          </a:p>
          <a:p>
            <a:pPr marL="285750" lvl="0" indent="-285750" eaLnBrk="0" fontAlgn="base" hangingPunct="0">
              <a:spcBef>
                <a:spcPct val="0"/>
              </a:spcBef>
              <a:spcAft>
                <a:spcPct val="0"/>
              </a:spcAft>
              <a:buFont typeface="+mj-lt"/>
              <a:buAutoNum type="romanUcPeriod"/>
            </a:pPr>
            <a:r>
              <a:rPr lang="en-US" altLang="en-US" sz="1100" dirty="0">
                <a:solidFill>
                  <a:schemeClr val="bg1"/>
                </a:solidFill>
              </a:rPr>
              <a:t>The bank must provide </a:t>
            </a:r>
            <a:r>
              <a:rPr lang="en-US" altLang="en-US" sz="1100" b="1" dirty="0">
                <a:solidFill>
                  <a:schemeClr val="bg1"/>
                </a:solidFill>
              </a:rPr>
              <a:t>necessary documents</a:t>
            </a:r>
            <a:r>
              <a:rPr lang="en-US" altLang="en-US" sz="1100" dirty="0">
                <a:solidFill>
                  <a:schemeClr val="bg1"/>
                </a:solidFill>
              </a:rPr>
              <a:t> to show the </a:t>
            </a:r>
            <a:r>
              <a:rPr lang="en-US" altLang="en-US" sz="1100" b="1" dirty="0">
                <a:solidFill>
                  <a:schemeClr val="bg1"/>
                </a:solidFill>
              </a:rPr>
              <a:t>proper ownership. </a:t>
            </a:r>
          </a:p>
          <a:p>
            <a:pPr marL="285750" lvl="0" indent="-285750" eaLnBrk="0" fontAlgn="base" hangingPunct="0">
              <a:spcBef>
                <a:spcPct val="0"/>
              </a:spcBef>
              <a:spcAft>
                <a:spcPct val="0"/>
              </a:spcAft>
              <a:buFont typeface="+mj-lt"/>
              <a:buAutoNum type="romanUcPeriod"/>
            </a:pPr>
            <a:r>
              <a:rPr lang="en-US" altLang="en-US" sz="1100" dirty="0">
                <a:solidFill>
                  <a:schemeClr val="bg1"/>
                </a:solidFill>
              </a:rPr>
              <a:t>The bank </a:t>
            </a:r>
            <a:r>
              <a:rPr lang="en-US" altLang="en-US" sz="1100" b="1" dirty="0">
                <a:solidFill>
                  <a:schemeClr val="bg1"/>
                </a:solidFill>
              </a:rPr>
              <a:t>must</a:t>
            </a:r>
            <a:r>
              <a:rPr lang="en-US" altLang="en-US" sz="1100" dirty="0">
                <a:solidFill>
                  <a:schemeClr val="bg1"/>
                </a:solidFill>
              </a:rPr>
              <a:t> be rated</a:t>
            </a:r>
            <a:r>
              <a:rPr lang="en-US" altLang="en-US" sz="1100" b="1" dirty="0">
                <a:solidFill>
                  <a:schemeClr val="bg1"/>
                </a:solidFill>
              </a:rPr>
              <a:t> </a:t>
            </a:r>
            <a:r>
              <a:rPr lang="en-US" altLang="en-US" sz="1100" dirty="0">
                <a:solidFill>
                  <a:schemeClr val="bg1"/>
                </a:solidFill>
              </a:rPr>
              <a:t>by any </a:t>
            </a:r>
            <a:r>
              <a:rPr lang="en-US" altLang="en-US" sz="1100" b="1" dirty="0">
                <a:solidFill>
                  <a:schemeClr val="bg1"/>
                </a:solidFill>
              </a:rPr>
              <a:t>International rating agency</a:t>
            </a:r>
            <a:r>
              <a:rPr lang="en-US" altLang="en-US" sz="1100" dirty="0">
                <a:solidFill>
                  <a:schemeClr val="bg1"/>
                </a:solidFill>
              </a:rPr>
              <a:t>. </a:t>
            </a:r>
          </a:p>
          <a:p>
            <a:pPr marL="285750" lvl="0" indent="-285750" eaLnBrk="0" fontAlgn="base" hangingPunct="0">
              <a:spcBef>
                <a:spcPct val="0"/>
              </a:spcBef>
              <a:spcAft>
                <a:spcPct val="0"/>
              </a:spcAft>
              <a:buFont typeface="+mj-lt"/>
              <a:buAutoNum type="romanUcPeriod"/>
            </a:pPr>
            <a:r>
              <a:rPr lang="en-US" altLang="en-US" sz="1100" dirty="0">
                <a:solidFill>
                  <a:schemeClr val="bg1"/>
                </a:solidFill>
              </a:rPr>
              <a:t>Bank must have a </a:t>
            </a:r>
            <a:r>
              <a:rPr lang="en-US" altLang="en-US" sz="1100" b="1" dirty="0">
                <a:solidFill>
                  <a:schemeClr val="bg1"/>
                </a:solidFill>
              </a:rPr>
              <a:t>risk management team </a:t>
            </a:r>
          </a:p>
        </p:txBody>
      </p:sp>
      <p:sp>
        <p:nvSpPr>
          <p:cNvPr id="14" name="TextBox 13"/>
          <p:cNvSpPr txBox="1"/>
          <p:nvPr/>
        </p:nvSpPr>
        <p:spPr>
          <a:xfrm>
            <a:off x="5619750" y="532179"/>
            <a:ext cx="1962150" cy="2539157"/>
          </a:xfrm>
          <a:prstGeom prst="rect">
            <a:avLst/>
          </a:prstGeom>
          <a:noFill/>
        </p:spPr>
        <p:txBody>
          <a:bodyPr wrap="square" rtlCol="0">
            <a:spAutoFit/>
          </a:bodyPr>
          <a:lstStyle/>
          <a:p>
            <a:endParaRPr lang="en-IN" dirty="0"/>
          </a:p>
        </p:txBody>
      </p:sp>
      <p:pic>
        <p:nvPicPr>
          <p:cNvPr id="19" name="Picture Placeholder 18"/>
          <p:cNvPicPr>
            <a:picLocks noGrp="1" noChangeAspect="1"/>
          </p:cNvPicPr>
          <p:nvPr>
            <p:ph type="pic" sz="quarter" idx="15"/>
          </p:nvPr>
        </p:nvPicPr>
        <p:blipFill rotWithShape="1">
          <a:blip r:embed="rId3"/>
          <a:srcRect l="-506" t="-910" r="379" b="-1211"/>
          <a:stretch/>
        </p:blipFill>
        <p:spPr>
          <a:xfrm>
            <a:off x="119270" y="1"/>
            <a:ext cx="9900278" cy="3267092"/>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3542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5"/>
          </p:nvPr>
        </p:nvPicPr>
        <p:blipFill rotWithShape="1">
          <a:blip r:embed="rId2"/>
          <a:srcRect t="656" r="-68811" b="58332"/>
          <a:stretch/>
        </p:blipFill>
        <p:spPr>
          <a:xfrm>
            <a:off x="-1" y="0"/>
            <a:ext cx="10058401" cy="3267075"/>
          </a:xfrm>
          <a:prstGeom prst="rect">
            <a:avLst/>
          </a:prstGeom>
        </p:spPr>
      </p:pic>
      <p:sp>
        <p:nvSpPr>
          <p:cNvPr id="4" name="Text Placeholder 3"/>
          <p:cNvSpPr>
            <a:spLocks noGrp="1"/>
          </p:cNvSpPr>
          <p:nvPr>
            <p:ph type="body" sz="quarter" idx="14"/>
          </p:nvPr>
        </p:nvSpPr>
        <p:spPr>
          <a:xfrm>
            <a:off x="228599" y="3891915"/>
            <a:ext cx="3171825" cy="3391118"/>
          </a:xfrm>
        </p:spPr>
        <p:txBody>
          <a:bodyPr>
            <a:normAutofit fontScale="92500" lnSpcReduction="20000"/>
          </a:bodyPr>
          <a:lstStyle/>
          <a:p>
            <a:pPr marL="171450" indent="-171450">
              <a:buFont typeface="Wingdings" panose="05000000000000000000" pitchFamily="2" charset="2"/>
              <a:buChar char="§"/>
            </a:pPr>
            <a:r>
              <a:rPr lang="en-US" sz="1200" dirty="0"/>
              <a:t>Foreign Banks account for </a:t>
            </a:r>
            <a:r>
              <a:rPr lang="en-US" sz="1200" b="1" dirty="0"/>
              <a:t>less</a:t>
            </a:r>
            <a:r>
              <a:rPr lang="en-US" sz="1200" dirty="0"/>
              <a:t> than </a:t>
            </a:r>
            <a:r>
              <a:rPr lang="en-US" sz="1400" b="1" dirty="0"/>
              <a:t>1% of the total branch network</a:t>
            </a:r>
            <a:r>
              <a:rPr lang="en-US" sz="1200" dirty="0"/>
              <a:t> in the country.  </a:t>
            </a:r>
          </a:p>
          <a:p>
            <a:pPr marL="171450" indent="-171450">
              <a:buFont typeface="Wingdings" panose="05000000000000000000" pitchFamily="2" charset="2"/>
              <a:buChar char="§"/>
            </a:pPr>
            <a:r>
              <a:rPr lang="en-US" sz="1200" dirty="0"/>
              <a:t>However, they account for approximately </a:t>
            </a:r>
            <a:r>
              <a:rPr lang="en-US" sz="1400" b="1" dirty="0"/>
              <a:t>7% of the total banking sector</a:t>
            </a:r>
            <a:r>
              <a:rPr lang="en-US" sz="1400" dirty="0"/>
              <a:t> </a:t>
            </a:r>
            <a:r>
              <a:rPr lang="en-US" sz="1200" dirty="0"/>
              <a:t>assets and around 11% of the profits. </a:t>
            </a:r>
          </a:p>
          <a:p>
            <a:pPr marL="171450" indent="-171450">
              <a:buFont typeface="Wingdings" panose="05000000000000000000" pitchFamily="2" charset="2"/>
              <a:buChar char="§"/>
            </a:pPr>
            <a:r>
              <a:rPr lang="en-US" sz="1200" dirty="0"/>
              <a:t>In India, most of the foreign banks r </a:t>
            </a:r>
            <a:r>
              <a:rPr lang="en-US" sz="1400" b="1" dirty="0"/>
              <a:t>Niche Players </a:t>
            </a:r>
            <a:r>
              <a:rPr lang="en-US" sz="1300" dirty="0"/>
              <a:t>that’s why their business </a:t>
            </a:r>
            <a:r>
              <a:rPr lang="en-US" sz="1200" dirty="0"/>
              <a:t>focus is more on </a:t>
            </a:r>
            <a:r>
              <a:rPr lang="en-US" sz="1600" b="1" dirty="0"/>
              <a:t>T</a:t>
            </a:r>
            <a:r>
              <a:rPr lang="en-US" sz="1300" b="1" dirty="0"/>
              <a:t>rade finance, external commercial borrowings, wholesale lending, investment banking and treasury services 	</a:t>
            </a:r>
            <a:br>
              <a:rPr lang="en-US" sz="1200" dirty="0"/>
            </a:br>
            <a:endParaRPr lang="en-IN" dirty="0"/>
          </a:p>
        </p:txBody>
      </p:sp>
      <p:sp>
        <p:nvSpPr>
          <p:cNvPr id="7" name="Content Placeholder 6"/>
          <p:cNvSpPr>
            <a:spLocks noGrp="1"/>
          </p:cNvSpPr>
          <p:nvPr>
            <p:ph sz="quarter" idx="11"/>
          </p:nvPr>
        </p:nvSpPr>
        <p:spPr>
          <a:xfrm>
            <a:off x="3582393" y="3487243"/>
            <a:ext cx="2893612" cy="404672"/>
          </a:xfrm>
        </p:spPr>
        <p:txBody>
          <a:bodyPr/>
          <a:lstStyle/>
          <a:p>
            <a:r>
              <a:rPr lang="en-IN" b="1" u="sng" dirty="0"/>
              <a:t>RBI</a:t>
            </a:r>
            <a:r>
              <a:rPr lang="en-IN" b="1" dirty="0"/>
              <a:t> </a:t>
            </a:r>
            <a:r>
              <a:rPr lang="en-IN" dirty="0"/>
              <a:t>Policy’s</a:t>
            </a:r>
            <a:br>
              <a:rPr lang="en-IN" dirty="0">
                <a:latin typeface="+mn-lt"/>
              </a:rPr>
            </a:br>
            <a:endParaRPr lang="en-IN" sz="1200" dirty="0">
              <a:latin typeface="+mn-lt"/>
            </a:endParaRPr>
          </a:p>
        </p:txBody>
      </p:sp>
      <p:sp>
        <p:nvSpPr>
          <p:cNvPr id="11" name="Content Placeholder 10"/>
          <p:cNvSpPr txBox="1">
            <a:spLocks noGrp="1"/>
          </p:cNvSpPr>
          <p:nvPr>
            <p:ph sz="quarter" idx="13"/>
          </p:nvPr>
        </p:nvSpPr>
        <p:spPr>
          <a:xfrm>
            <a:off x="228600" y="3487243"/>
            <a:ext cx="2893612" cy="404672"/>
          </a:xfrm>
          <a:prstGeom prst="rect">
            <a:avLst/>
          </a:prstGeom>
          <a:noFill/>
        </p:spPr>
        <p:txBody>
          <a:bodyPr wrap="square" rtlCol="0">
            <a:spAutoFit/>
          </a:bodyPr>
          <a:lstStyle/>
          <a:p>
            <a:r>
              <a:rPr lang="en-IN" b="1" u="sng" dirty="0"/>
              <a:t>MAR</a:t>
            </a:r>
            <a:r>
              <a:rPr lang="en-IN" dirty="0"/>
              <a:t>KET </a:t>
            </a:r>
            <a:r>
              <a:rPr lang="en-IN" b="1" u="sng" dirty="0"/>
              <a:t>S</a:t>
            </a:r>
            <a:r>
              <a:rPr lang="en-IN" dirty="0"/>
              <a:t>hare</a:t>
            </a:r>
          </a:p>
        </p:txBody>
      </p:sp>
      <p:sp>
        <p:nvSpPr>
          <p:cNvPr id="13" name="TextBox 12"/>
          <p:cNvSpPr txBox="1"/>
          <p:nvPr/>
        </p:nvSpPr>
        <p:spPr>
          <a:xfrm>
            <a:off x="3686174" y="3891914"/>
            <a:ext cx="2514601" cy="3308985"/>
          </a:xfrm>
          <a:prstGeom prst="rect">
            <a:avLst/>
          </a:prstGeom>
          <a:noFill/>
        </p:spPr>
        <p:txBody>
          <a:bodyPr wrap="square" rtlCol="0">
            <a:spAutoFit/>
          </a:bodyPr>
          <a:lstStyle/>
          <a:p>
            <a:r>
              <a:rPr lang="en-US" sz="1200" b="1" dirty="0">
                <a:solidFill>
                  <a:schemeClr val="bg1"/>
                </a:solidFill>
              </a:rPr>
              <a:t>RBI policy</a:t>
            </a:r>
            <a:r>
              <a:rPr lang="en-US" sz="1200" dirty="0">
                <a:solidFill>
                  <a:schemeClr val="bg1"/>
                </a:solidFill>
              </a:rPr>
              <a:t> towards presence of foreign banks in India is based upon </a:t>
            </a:r>
            <a:r>
              <a:rPr lang="en-US" sz="1400" b="1" dirty="0">
                <a:solidFill>
                  <a:schemeClr val="bg1"/>
                </a:solidFill>
              </a:rPr>
              <a:t>two cardinal principles</a:t>
            </a:r>
            <a:endParaRPr lang="en-US" sz="1200" dirty="0">
              <a:solidFill>
                <a:schemeClr val="bg1"/>
              </a:solidFill>
            </a:endParaRPr>
          </a:p>
          <a:p>
            <a:pPr marL="228600" indent="-228600">
              <a:buFont typeface="+mj-lt"/>
              <a:buAutoNum type="arabicPeriod"/>
            </a:pPr>
            <a:r>
              <a:rPr lang="en-US" sz="1400" b="1" dirty="0">
                <a:solidFill>
                  <a:schemeClr val="bg1"/>
                </a:solidFill>
              </a:rPr>
              <a:t>Reciprocity</a:t>
            </a:r>
            <a:r>
              <a:rPr lang="en-US" sz="1200" dirty="0">
                <a:solidFill>
                  <a:schemeClr val="bg1"/>
                </a:solidFill>
              </a:rPr>
              <a:t> &amp;</a:t>
            </a:r>
          </a:p>
          <a:p>
            <a:pPr marL="228600" indent="-228600">
              <a:buFont typeface="+mj-lt"/>
              <a:buAutoNum type="arabicPeriod"/>
            </a:pPr>
            <a:r>
              <a:rPr lang="en-US" sz="1400" b="1" dirty="0">
                <a:solidFill>
                  <a:schemeClr val="bg1"/>
                </a:solidFill>
              </a:rPr>
              <a:t>Single mode of presence.</a:t>
            </a:r>
            <a:br>
              <a:rPr lang="en-US" sz="1400" b="1" dirty="0">
                <a:solidFill>
                  <a:schemeClr val="bg1"/>
                </a:solidFill>
              </a:rPr>
            </a:br>
            <a:endParaRPr lang="en-IN" sz="1400" b="1" dirty="0">
              <a:solidFill>
                <a:schemeClr val="bg1"/>
              </a:solidFill>
            </a:endParaRPr>
          </a:p>
          <a:p>
            <a:r>
              <a:rPr lang="en-IN" sz="1400" b="1" u="sng" dirty="0">
                <a:solidFill>
                  <a:schemeClr val="bg1"/>
                </a:solidFill>
              </a:rPr>
              <a:t>WHAT IS RECI</a:t>
            </a:r>
            <a:r>
              <a:rPr lang="en-IN" sz="1400" dirty="0">
                <a:solidFill>
                  <a:schemeClr val="bg1"/>
                </a:solidFill>
              </a:rPr>
              <a:t>PROCITY?</a:t>
            </a:r>
            <a:br>
              <a:rPr lang="en-IN" sz="1400" dirty="0">
                <a:solidFill>
                  <a:schemeClr val="bg1"/>
                </a:solidFill>
              </a:rPr>
            </a:br>
            <a:r>
              <a:rPr lang="en-US" sz="1400" dirty="0">
                <a:solidFill>
                  <a:schemeClr val="bg1"/>
                </a:solidFill>
              </a:rPr>
              <a:t>Reciprocity, it means that overseas banks are given near national treatment in India only if their home country allowed Indian banks to open branches there without much restrictions.</a:t>
            </a:r>
            <a:br>
              <a:rPr lang="en-US" sz="1400" dirty="0">
                <a:solidFill>
                  <a:schemeClr val="bg1"/>
                </a:solidFill>
              </a:rPr>
            </a:br>
            <a:endParaRPr lang="en-US" sz="1400" b="1" dirty="0">
              <a:solidFill>
                <a:schemeClr val="bg1"/>
              </a:solidFill>
            </a:endParaRPr>
          </a:p>
        </p:txBody>
      </p:sp>
      <p:sp>
        <p:nvSpPr>
          <p:cNvPr id="17" name="TextBox 16"/>
          <p:cNvSpPr txBox="1"/>
          <p:nvPr/>
        </p:nvSpPr>
        <p:spPr>
          <a:xfrm>
            <a:off x="6200775" y="190500"/>
            <a:ext cx="3505200" cy="1754326"/>
          </a:xfrm>
          <a:prstGeom prst="rect">
            <a:avLst/>
          </a:prstGeom>
          <a:noFill/>
        </p:spPr>
        <p:txBody>
          <a:bodyPr wrap="square" rtlCol="0">
            <a:spAutoFit/>
          </a:bodyPr>
          <a:lstStyle/>
          <a:p>
            <a:r>
              <a:rPr lang="en-IN" b="1" dirty="0"/>
              <a:t>WHAT IS SIN</a:t>
            </a:r>
            <a:r>
              <a:rPr lang="en-IN" dirty="0"/>
              <a:t>GLE </a:t>
            </a:r>
            <a:r>
              <a:rPr lang="en-IN" b="1" dirty="0"/>
              <a:t>MO</a:t>
            </a:r>
            <a:r>
              <a:rPr lang="en-IN" dirty="0"/>
              <a:t>DE </a:t>
            </a:r>
            <a:r>
              <a:rPr lang="en-IN" b="1" dirty="0"/>
              <a:t>OF</a:t>
            </a:r>
            <a:r>
              <a:rPr lang="en-IN" dirty="0"/>
              <a:t> </a:t>
            </a:r>
            <a:r>
              <a:rPr lang="en-IN" b="1" u="sng" dirty="0"/>
              <a:t>PRE</a:t>
            </a:r>
            <a:r>
              <a:rPr lang="en-IN" dirty="0"/>
              <a:t>SENCE?</a:t>
            </a:r>
            <a:br>
              <a:rPr lang="en-IN" dirty="0"/>
            </a:br>
            <a:r>
              <a:rPr lang="en-US" dirty="0"/>
              <a:t>By single mode of presence, it means that RBI allows either of the branch mode or a wholly owned subsidiary (WOS) mode in India</a:t>
            </a:r>
            <a:endParaRPr lang="en-IN" dirty="0"/>
          </a:p>
        </p:txBody>
      </p:sp>
      <p:sp>
        <p:nvSpPr>
          <p:cNvPr id="18" name="TextBox 17"/>
          <p:cNvSpPr txBox="1"/>
          <p:nvPr/>
        </p:nvSpPr>
        <p:spPr>
          <a:xfrm>
            <a:off x="6486525" y="2202001"/>
            <a:ext cx="3057525" cy="5170646"/>
          </a:xfrm>
          <a:prstGeom prst="rect">
            <a:avLst/>
          </a:prstGeom>
          <a:noFill/>
        </p:spPr>
        <p:txBody>
          <a:bodyPr wrap="square" rtlCol="0">
            <a:spAutoFit/>
          </a:bodyPr>
          <a:lstStyle/>
          <a:p>
            <a:r>
              <a:rPr lang="en-US" dirty="0"/>
              <a:t>Some other policy guidelines of RBI towards foreign banks are as follows:</a:t>
            </a:r>
          </a:p>
          <a:p>
            <a:endParaRPr lang="en-US" dirty="0"/>
          </a:p>
          <a:p>
            <a:endParaRPr lang="en-US" dirty="0"/>
          </a:p>
          <a:p>
            <a:pPr marL="342900" indent="-342900">
              <a:buFont typeface="Wingdings" panose="05000000000000000000" pitchFamily="2" charset="2"/>
              <a:buChar char="§"/>
            </a:pPr>
            <a:r>
              <a:rPr lang="en-US" altLang="en-US" sz="1600" dirty="0">
                <a:solidFill>
                  <a:schemeClr val="bg1"/>
                </a:solidFill>
              </a:rPr>
              <a:t>Foreign Banks have to adhere to mandated Capital Adequacy requirements as per Basel Standard. </a:t>
            </a:r>
          </a:p>
          <a:p>
            <a:pPr marL="342900" indent="-342900">
              <a:buFont typeface="Wingdings" panose="05000000000000000000" pitchFamily="2" charset="2"/>
              <a:buChar char="§"/>
            </a:pPr>
            <a:r>
              <a:rPr lang="en-US" altLang="en-US" sz="1600" dirty="0">
                <a:solidFill>
                  <a:schemeClr val="bg1"/>
                </a:solidFill>
              </a:rPr>
              <a:t>Foreign Banks should have to meet </a:t>
            </a:r>
            <a:r>
              <a:rPr lang="en-US" altLang="en-US" sz="1600" b="1" dirty="0">
                <a:solidFill>
                  <a:schemeClr val="bg1"/>
                </a:solidFill>
              </a:rPr>
              <a:t>minimum capital requirement </a:t>
            </a:r>
            <a:r>
              <a:rPr lang="en-US" altLang="en-US" sz="1600" dirty="0">
                <a:solidFill>
                  <a:schemeClr val="bg1"/>
                </a:solidFill>
              </a:rPr>
              <a:t>of </a:t>
            </a:r>
            <a:r>
              <a:rPr lang="en-US" altLang="en-US" sz="1600" b="1" dirty="0" err="1">
                <a:solidFill>
                  <a:schemeClr val="bg1"/>
                </a:solidFill>
              </a:rPr>
              <a:t>Rs</a:t>
            </a:r>
            <a:r>
              <a:rPr lang="en-US" altLang="en-US" sz="1600" b="1" dirty="0">
                <a:solidFill>
                  <a:schemeClr val="bg1"/>
                </a:solidFill>
              </a:rPr>
              <a:t>. 5 billion</a:t>
            </a:r>
            <a:r>
              <a:rPr lang="en-US" altLang="en-US" sz="1600" dirty="0">
                <a:solidFill>
                  <a:schemeClr val="bg1"/>
                </a:solidFill>
              </a:rPr>
              <a:t>. </a:t>
            </a:r>
          </a:p>
          <a:p>
            <a:pPr marL="342900" indent="-342900">
              <a:buFont typeface="Wingdings" panose="05000000000000000000" pitchFamily="2" charset="2"/>
              <a:buChar char="§"/>
            </a:pPr>
            <a:r>
              <a:rPr lang="en-US" altLang="en-US" sz="1600" dirty="0">
                <a:solidFill>
                  <a:schemeClr val="bg1"/>
                </a:solidFill>
              </a:rPr>
              <a:t>Foreign Banks should need to maintain minimum CRAR at 10% Priority sector targets for foreign banks in India is 40%. </a:t>
            </a:r>
          </a:p>
          <a:p>
            <a:pPr marL="342900" indent="-342900">
              <a:buFont typeface="Wingdings" panose="05000000000000000000" pitchFamily="2" charset="2"/>
              <a:buChar char="§"/>
            </a:pPr>
            <a:r>
              <a:rPr lang="en-US" altLang="en-US" sz="1600" dirty="0">
                <a:solidFill>
                  <a:schemeClr val="bg1"/>
                </a:solidFill>
              </a:rPr>
              <a:t>Foreign banks have to follow other norms as set by Reserve Bank of India. </a:t>
            </a:r>
            <a:endParaRPr lang="en-IN" sz="1600" b="1" dirty="0">
              <a:solidFill>
                <a:schemeClr val="bg1"/>
              </a:solidFill>
            </a:endParaRPr>
          </a:p>
        </p:txBody>
      </p:sp>
    </p:spTree>
    <p:extLst>
      <p:ext uri="{BB962C8B-B14F-4D97-AF65-F5344CB8AC3E}">
        <p14:creationId xmlns:p14="http://schemas.microsoft.com/office/powerpoint/2010/main" val="1604885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srcRect l="535" r="535"/>
          <a:stretch>
            <a:fillRect/>
          </a:stretch>
        </p:blipFill>
        <p:spPr>
          <a:xfrm>
            <a:off x="3352801" y="0"/>
            <a:ext cx="6705599" cy="3648075"/>
          </a:xfrm>
          <a:prstGeom prst="rect">
            <a:avLst/>
          </a:prstGeom>
        </p:spPr>
      </p:pic>
      <p:sp>
        <p:nvSpPr>
          <p:cNvPr id="5" name="Content Placeholder 4"/>
          <p:cNvSpPr>
            <a:spLocks noGrp="1"/>
          </p:cNvSpPr>
          <p:nvPr>
            <p:ph sz="quarter" idx="11"/>
          </p:nvPr>
        </p:nvSpPr>
        <p:spPr>
          <a:xfrm>
            <a:off x="3352801" y="3974376"/>
            <a:ext cx="6315074" cy="435699"/>
          </a:xfrm>
        </p:spPr>
        <p:txBody>
          <a:bodyPr/>
          <a:lstStyle/>
          <a:p>
            <a:r>
              <a:rPr lang="en-IN" b="1" u="sng" dirty="0"/>
              <a:t>PURP</a:t>
            </a:r>
            <a:r>
              <a:rPr lang="en-IN" u="sng" dirty="0"/>
              <a:t>OSE</a:t>
            </a:r>
            <a:r>
              <a:rPr lang="en-IN" b="1" u="sng" dirty="0"/>
              <a:t> BEH</a:t>
            </a:r>
            <a:r>
              <a:rPr lang="en-IN" u="sng" dirty="0"/>
              <a:t>IND</a:t>
            </a:r>
            <a:r>
              <a:rPr lang="en-IN" b="1" u="sng" dirty="0"/>
              <a:t> RRBs</a:t>
            </a:r>
          </a:p>
        </p:txBody>
      </p:sp>
      <p:sp>
        <p:nvSpPr>
          <p:cNvPr id="6" name="Text Placeholder 5"/>
          <p:cNvSpPr>
            <a:spLocks noGrp="1"/>
          </p:cNvSpPr>
          <p:nvPr>
            <p:ph type="body" sz="quarter" idx="12"/>
          </p:nvPr>
        </p:nvSpPr>
        <p:spPr>
          <a:xfrm>
            <a:off x="3531594" y="4705351"/>
            <a:ext cx="6345832" cy="2733674"/>
          </a:xfrm>
        </p:spPr>
        <p:txBody>
          <a:bodyPr>
            <a:normAutofit/>
          </a:bodyPr>
          <a:lstStyle/>
          <a:p>
            <a:pPr marL="447675" lvl="1" indent="-361950">
              <a:buFont typeface="Wingdings" panose="05000000000000000000" pitchFamily="2" charset="2"/>
              <a:buChar char="§"/>
            </a:pPr>
            <a:r>
              <a:rPr lang="en-US" sz="1400" dirty="0"/>
              <a:t>The Regional Rural Banks were established with a view to develop such type of </a:t>
            </a:r>
            <a:r>
              <a:rPr lang="en-US" sz="1400" b="1" dirty="0"/>
              <a:t>banking institutions </a:t>
            </a:r>
            <a:r>
              <a:rPr lang="en-US" sz="1400" dirty="0"/>
              <a:t>which could </a:t>
            </a:r>
            <a:r>
              <a:rPr lang="en-US" sz="1400" b="1" dirty="0"/>
              <a:t>function</a:t>
            </a:r>
            <a:r>
              <a:rPr lang="en-US" sz="1400" dirty="0"/>
              <a:t> as a </a:t>
            </a:r>
            <a:r>
              <a:rPr lang="en-US" sz="1400" b="1" dirty="0"/>
              <a:t>commercial organization in rural areas.</a:t>
            </a:r>
          </a:p>
          <a:p>
            <a:pPr marL="447675" lvl="1" indent="-361950">
              <a:buFont typeface="Wingdings" panose="05000000000000000000" pitchFamily="2" charset="2"/>
              <a:buChar char="§"/>
            </a:pPr>
            <a:r>
              <a:rPr lang="en-US" sz="1400" dirty="0"/>
              <a:t>For developing </a:t>
            </a:r>
            <a:r>
              <a:rPr lang="en-US" sz="1400" b="1" dirty="0"/>
              <a:t>the rural economy</a:t>
            </a:r>
            <a:endParaRPr lang="en-US" sz="1400" dirty="0"/>
          </a:p>
          <a:p>
            <a:pPr marL="1200150" lvl="2" indent="-285750">
              <a:buFont typeface="Wingdings" panose="05000000000000000000" pitchFamily="2" charset="2"/>
              <a:buChar char="§"/>
            </a:pPr>
            <a:r>
              <a:rPr lang="en-US" sz="1400" dirty="0"/>
              <a:t>for the purpose of development of </a:t>
            </a:r>
            <a:r>
              <a:rPr lang="en-US" sz="1400" b="1" dirty="0"/>
              <a:t>agriculture, trade, commerce, industry and other productive activities </a:t>
            </a:r>
            <a:r>
              <a:rPr lang="en-US" sz="1400" dirty="0"/>
              <a:t>in the </a:t>
            </a:r>
            <a:r>
              <a:rPr lang="en-US" sz="1400" b="1" dirty="0"/>
              <a:t>rural areas</a:t>
            </a:r>
            <a:r>
              <a:rPr lang="en-US" sz="1400" dirty="0"/>
              <a:t>,</a:t>
            </a:r>
          </a:p>
          <a:p>
            <a:pPr marL="1200150" lvl="2" indent="-285750">
              <a:buFont typeface="Wingdings" panose="05000000000000000000" pitchFamily="2" charset="2"/>
              <a:buChar char="§"/>
            </a:pPr>
            <a:r>
              <a:rPr lang="en-US" sz="1400" b="1" dirty="0"/>
              <a:t>Credit and other facilities</a:t>
            </a:r>
            <a:r>
              <a:rPr lang="en-US" sz="1400" dirty="0"/>
              <a:t>, particularly to </a:t>
            </a:r>
            <a:r>
              <a:rPr lang="en-US" sz="1400" b="1" dirty="0"/>
              <a:t>small and marginal farmers</a:t>
            </a:r>
            <a:r>
              <a:rPr lang="en-US" sz="1400" dirty="0"/>
              <a:t>, </a:t>
            </a:r>
            <a:r>
              <a:rPr lang="en-US" sz="1400" b="1" dirty="0"/>
              <a:t>agricultural laborers, artisans</a:t>
            </a:r>
            <a:r>
              <a:rPr lang="en-US" sz="1400" dirty="0"/>
              <a:t> and </a:t>
            </a:r>
            <a:r>
              <a:rPr lang="en-US" sz="1400" b="1" dirty="0"/>
              <a:t>small entrepreneurs</a:t>
            </a:r>
            <a:endParaRPr lang="en-IN" dirty="0"/>
          </a:p>
        </p:txBody>
      </p:sp>
      <p:sp>
        <p:nvSpPr>
          <p:cNvPr id="7" name="Content Placeholder 6"/>
          <p:cNvSpPr>
            <a:spLocks noGrp="1"/>
          </p:cNvSpPr>
          <p:nvPr>
            <p:ph sz="quarter" idx="13"/>
          </p:nvPr>
        </p:nvSpPr>
        <p:spPr>
          <a:xfrm>
            <a:off x="228599" y="707899"/>
            <a:ext cx="2893612" cy="404672"/>
          </a:xfrm>
        </p:spPr>
        <p:txBody>
          <a:bodyPr/>
          <a:lstStyle/>
          <a:p>
            <a:r>
              <a:rPr lang="en-IN" b="1" u="sng" dirty="0"/>
              <a:t>REG</a:t>
            </a:r>
            <a:r>
              <a:rPr lang="en-IN" dirty="0"/>
              <a:t>IONAL </a:t>
            </a:r>
            <a:r>
              <a:rPr lang="en-IN" b="1" u="sng" dirty="0"/>
              <a:t>RU</a:t>
            </a:r>
            <a:r>
              <a:rPr lang="en-IN" dirty="0"/>
              <a:t>RAL</a:t>
            </a:r>
            <a:br>
              <a:rPr lang="en-IN" dirty="0"/>
            </a:br>
            <a:r>
              <a:rPr lang="en-IN" b="1" u="sng" dirty="0"/>
              <a:t>B</a:t>
            </a:r>
            <a:r>
              <a:rPr lang="en-IN" dirty="0"/>
              <a:t>ANKS</a:t>
            </a:r>
          </a:p>
          <a:p>
            <a:endParaRPr lang="en-IN" dirty="0"/>
          </a:p>
        </p:txBody>
      </p:sp>
      <p:sp>
        <p:nvSpPr>
          <p:cNvPr id="8" name="Text Placeholder 7"/>
          <p:cNvSpPr>
            <a:spLocks noGrp="1"/>
          </p:cNvSpPr>
          <p:nvPr>
            <p:ph type="body" sz="quarter" idx="14"/>
          </p:nvPr>
        </p:nvSpPr>
        <p:spPr>
          <a:xfrm>
            <a:off x="270468" y="1656604"/>
            <a:ext cx="2809875" cy="5506941"/>
          </a:xfrm>
        </p:spPr>
        <p:txBody>
          <a:bodyPr>
            <a:normAutofit/>
          </a:bodyPr>
          <a:lstStyle/>
          <a:p>
            <a:pPr marL="171450" indent="-171450">
              <a:buFont typeface="Wingdings" panose="05000000000000000000" pitchFamily="2" charset="2"/>
              <a:buChar char="§"/>
            </a:pPr>
            <a:r>
              <a:rPr lang="en-US" sz="1200" b="1" dirty="0"/>
              <a:t>RRBs </a:t>
            </a:r>
            <a:r>
              <a:rPr lang="en-US" sz="1200" dirty="0"/>
              <a:t>were established on the recommendations of </a:t>
            </a:r>
            <a:r>
              <a:rPr lang="en-US" sz="1400" b="1" dirty="0"/>
              <a:t>Narsimha Committee</a:t>
            </a:r>
            <a:r>
              <a:rPr lang="en-US" sz="1200" dirty="0"/>
              <a:t> in </a:t>
            </a:r>
            <a:r>
              <a:rPr lang="en-US" sz="1200" b="1" dirty="0"/>
              <a:t>1975</a:t>
            </a:r>
            <a:r>
              <a:rPr lang="en-US" sz="1200" dirty="0"/>
              <a:t> under the provisions of the </a:t>
            </a:r>
            <a:r>
              <a:rPr lang="en-US" sz="1200" b="1" dirty="0"/>
              <a:t>Ordinance</a:t>
            </a:r>
            <a:r>
              <a:rPr lang="en-US" sz="1200" dirty="0"/>
              <a:t> promulgated on </a:t>
            </a:r>
            <a:r>
              <a:rPr lang="en-US" sz="1200" b="1" dirty="0"/>
              <a:t>26th September, 1975 </a:t>
            </a:r>
            <a:r>
              <a:rPr lang="en-US" sz="1200" dirty="0"/>
              <a:t>and Regional Rural Banks Act, 1976.</a:t>
            </a:r>
          </a:p>
          <a:p>
            <a:pPr marL="171450" indent="-171450">
              <a:buFont typeface="Wingdings" panose="05000000000000000000" pitchFamily="2" charset="2"/>
              <a:buChar char="§"/>
            </a:pPr>
            <a:r>
              <a:rPr lang="en-US" altLang="en-US" sz="1200" b="1" dirty="0"/>
              <a:t>The Objectives of Regional Rural Banks: </a:t>
            </a:r>
          </a:p>
          <a:p>
            <a:pPr marL="171450" indent="-171450">
              <a:buFont typeface="Wingdings" panose="05000000000000000000" pitchFamily="2" charset="2"/>
              <a:buChar char="§"/>
            </a:pPr>
            <a:r>
              <a:rPr lang="en-US" altLang="en-US" b="1" dirty="0"/>
              <a:t>In view of the above preamble of the Act the objects and activities of RRBs can be briefed as under</a:t>
            </a:r>
            <a:r>
              <a:rPr lang="en-US" altLang="en-US" sz="1200" b="1" dirty="0"/>
              <a:t>: </a:t>
            </a:r>
            <a:br>
              <a:rPr lang="en-US" altLang="en-US" sz="1200" b="1" dirty="0"/>
            </a:br>
            <a:endParaRPr lang="en-US" altLang="en-US" sz="1200" dirty="0"/>
          </a:p>
          <a:p>
            <a:pPr marL="342900" lvl="0" indent="-342900" eaLnBrk="0" fontAlgn="base" hangingPunct="0">
              <a:lnSpc>
                <a:spcPct val="100000"/>
              </a:lnSpc>
              <a:spcBef>
                <a:spcPct val="0"/>
              </a:spcBef>
              <a:spcAft>
                <a:spcPct val="0"/>
              </a:spcAft>
              <a:buFont typeface="+mj-lt"/>
              <a:buAutoNum type="arabicPeriod"/>
            </a:pPr>
            <a:r>
              <a:rPr lang="en-US" altLang="en-US" sz="1200" dirty="0"/>
              <a:t>Bridging the credit gaps in rural areas.</a:t>
            </a:r>
          </a:p>
          <a:p>
            <a:pPr marL="342900" lvl="0" indent="-342900" eaLnBrk="0" fontAlgn="base" hangingPunct="0">
              <a:lnSpc>
                <a:spcPct val="100000"/>
              </a:lnSpc>
              <a:spcBef>
                <a:spcPct val="0"/>
              </a:spcBef>
              <a:spcAft>
                <a:spcPct val="0"/>
              </a:spcAft>
              <a:buFont typeface="+mj-lt"/>
              <a:buAutoNum type="arabicPeriod"/>
            </a:pPr>
            <a:r>
              <a:rPr lang="en-US" altLang="en-US" sz="1200" dirty="0"/>
              <a:t>To develop such measures which could restrict the outflow of rural deposits to urban areas.</a:t>
            </a:r>
          </a:p>
          <a:p>
            <a:pPr marL="342900" lvl="0" indent="-342900" eaLnBrk="0" fontAlgn="base" hangingPunct="0">
              <a:lnSpc>
                <a:spcPct val="100000"/>
              </a:lnSpc>
              <a:spcBef>
                <a:spcPct val="0"/>
              </a:spcBef>
              <a:spcAft>
                <a:spcPct val="0"/>
              </a:spcAft>
              <a:buFont typeface="+mj-lt"/>
              <a:buAutoNum type="arabicPeriod"/>
            </a:pPr>
            <a:r>
              <a:rPr lang="en-US" altLang="en-US" sz="1200" dirty="0"/>
              <a:t>To reduce regional imbalances and increase rural employment generation activities.</a:t>
            </a:r>
          </a:p>
          <a:p>
            <a:pPr marL="171450" indent="-171450">
              <a:buFont typeface="Wingdings" panose="05000000000000000000" pitchFamily="2" charset="2"/>
              <a:buChar char="§"/>
            </a:pPr>
            <a:endParaRPr lang="en-US" sz="1200" dirty="0"/>
          </a:p>
        </p:txBody>
      </p:sp>
    </p:spTree>
    <p:extLst>
      <p:ext uri="{BB962C8B-B14F-4D97-AF65-F5344CB8AC3E}">
        <p14:creationId xmlns:p14="http://schemas.microsoft.com/office/powerpoint/2010/main" val="1735331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929138" y="68540"/>
            <a:ext cx="2895600" cy="720005"/>
          </a:xfrm>
        </p:spPr>
        <p:txBody>
          <a:bodyPr/>
          <a:lstStyle/>
          <a:p>
            <a:r>
              <a:rPr lang="en-US" sz="2000" b="1" u="sng" dirty="0"/>
              <a:t>Characteristics of a Co-Operative Bank</a:t>
            </a:r>
          </a:p>
          <a:p>
            <a:endParaRPr lang="en-IN" dirty="0"/>
          </a:p>
        </p:txBody>
      </p:sp>
      <p:sp>
        <p:nvSpPr>
          <p:cNvPr id="8" name="Text Placeholder 7"/>
          <p:cNvSpPr>
            <a:spLocks noGrp="1"/>
          </p:cNvSpPr>
          <p:nvPr>
            <p:ph type="body" sz="quarter" idx="17"/>
          </p:nvPr>
        </p:nvSpPr>
        <p:spPr>
          <a:xfrm>
            <a:off x="6937635" y="3514725"/>
            <a:ext cx="2887103" cy="3933825"/>
          </a:xfrm>
        </p:spPr>
        <p:txBody>
          <a:bodyPr/>
          <a:lstStyle/>
          <a:p>
            <a:pPr marL="171450" indent="-171450">
              <a:buFont typeface="Wingdings" panose="05000000000000000000" pitchFamily="2" charset="2"/>
              <a:buChar char="§"/>
            </a:pPr>
            <a:r>
              <a:rPr lang="en-US" sz="1400" b="1" dirty="0"/>
              <a:t>Democratic Member Control</a:t>
            </a:r>
          </a:p>
          <a:p>
            <a:r>
              <a:rPr lang="en-US" sz="1100" dirty="0">
                <a:latin typeface="+mn-lt"/>
              </a:rPr>
              <a:t>Cooperative banks are owned and controlled by members, who democratically elect the board of directors. Members usually have the same voting rights, in accordance with the cooperative principle of “one person, one vote”.</a:t>
            </a:r>
          </a:p>
          <a:p>
            <a:pPr marL="171450" indent="-171450">
              <a:buFont typeface="Wingdings" panose="05000000000000000000" pitchFamily="2" charset="2"/>
              <a:buChar char="§"/>
            </a:pPr>
            <a:r>
              <a:rPr lang="en-US" sz="1400" b="1" dirty="0"/>
              <a:t>Profit Allocation</a:t>
            </a:r>
          </a:p>
          <a:p>
            <a:r>
              <a:rPr lang="en-US" sz="1200" dirty="0">
                <a:latin typeface="+mn-lt"/>
              </a:rPr>
              <a:t>In a cooperative bank, a significant portion of annual profits, profits or surpluses are generally allocated to build up reserves. Part of this benefit can also be distributed to members of the cooperative, with legal and legal limitations in most cases. In general, benefits are allocated to members through the employer’s dividend, which is related to the use of cooperative products and services by each member, or through an interest or dividend, which is related to the number of shares subscribed by each </a:t>
            </a:r>
            <a:r>
              <a:rPr lang="en-US" sz="1100" dirty="0">
                <a:latin typeface="+mn-lt"/>
              </a:rPr>
              <a:t>member.</a:t>
            </a:r>
          </a:p>
          <a:p>
            <a:endParaRPr lang="en-IN" sz="1100" dirty="0"/>
          </a:p>
        </p:txBody>
      </p:sp>
      <p:sp>
        <p:nvSpPr>
          <p:cNvPr id="9" name="Title 8"/>
          <p:cNvSpPr>
            <a:spLocks noGrp="1"/>
          </p:cNvSpPr>
          <p:nvPr>
            <p:ph type="title"/>
          </p:nvPr>
        </p:nvSpPr>
        <p:spPr>
          <a:xfrm>
            <a:off x="228597" y="3791465"/>
            <a:ext cx="2804477" cy="475315"/>
          </a:xfrm>
        </p:spPr>
        <p:txBody>
          <a:bodyPr/>
          <a:lstStyle/>
          <a:p>
            <a:r>
              <a:rPr lang="en-IN" b="1" u="sng" dirty="0"/>
              <a:t>CO-O</a:t>
            </a:r>
            <a:r>
              <a:rPr lang="en-IN" dirty="0"/>
              <a:t>PERATIVE</a:t>
            </a:r>
            <a:r>
              <a:rPr lang="en-IN" b="1" dirty="0"/>
              <a:t> </a:t>
            </a:r>
            <a:r>
              <a:rPr lang="en-IN" b="1" u="sng" dirty="0"/>
              <a:t>B</a:t>
            </a:r>
            <a:r>
              <a:rPr lang="en-IN" dirty="0"/>
              <a:t>ANKS</a:t>
            </a:r>
            <a:br>
              <a:rPr lang="en-IN" dirty="0"/>
            </a:br>
            <a:br>
              <a:rPr lang="en-IN" dirty="0"/>
            </a:br>
            <a:endParaRPr lang="en-IN" dirty="0"/>
          </a:p>
        </p:txBody>
      </p:sp>
      <p:pic>
        <p:nvPicPr>
          <p:cNvPr id="10" name="Picture Placeholder 9"/>
          <p:cNvPicPr>
            <a:picLocks noGrp="1" noChangeAspect="1"/>
          </p:cNvPicPr>
          <p:nvPr>
            <p:ph type="pic" sz="quarter" idx="11"/>
          </p:nvPr>
        </p:nvPicPr>
        <p:blipFill rotWithShape="1">
          <a:blip r:embed="rId3"/>
          <a:srcRect l="-759" t="648" r="213" b="-648"/>
          <a:stretch/>
        </p:blipFill>
        <p:spPr>
          <a:xfrm>
            <a:off x="0" y="1"/>
            <a:ext cx="3310954" cy="3329078"/>
          </a:xfrm>
          <a:prstGeom prst="rect">
            <a:avLst/>
          </a:prstGeom>
        </p:spPr>
      </p:pic>
      <p:sp>
        <p:nvSpPr>
          <p:cNvPr id="12" name="TextBox 11"/>
          <p:cNvSpPr txBox="1"/>
          <p:nvPr/>
        </p:nvSpPr>
        <p:spPr>
          <a:xfrm>
            <a:off x="6791325" y="788545"/>
            <a:ext cx="3033413" cy="2693045"/>
          </a:xfrm>
          <a:prstGeom prst="rect">
            <a:avLst/>
          </a:prstGeom>
          <a:noFill/>
        </p:spPr>
        <p:txBody>
          <a:bodyPr wrap="square" rtlCol="0">
            <a:spAutoFit/>
          </a:bodyPr>
          <a:lstStyle/>
          <a:p>
            <a:pPr marL="85725" indent="-85725" defTabSz="719138">
              <a:buFont typeface="Wingdings" panose="05000000000000000000" pitchFamily="2" charset="2"/>
              <a:buChar char="§"/>
            </a:pPr>
            <a:r>
              <a:rPr lang="en-US" sz="1400" b="1" dirty="0"/>
              <a:t> Customer Owned Entities</a:t>
            </a:r>
            <a:br>
              <a:rPr lang="en-US" sz="1400" b="1" dirty="0"/>
            </a:br>
            <a:r>
              <a:rPr lang="en-US" sz="1200" dirty="0"/>
              <a:t>In a cooperative bank, the needs of the clients meet the needs of the owners, since the members of the cooperative bank are both, i.e. the customer and the owner. As a result, the cooperative bank’s first goal is not to maximize profits but to provide the best products and services available to its members. Some cooperative banks operate only with their members, but most of them also allow non-member customers to benefit from their banking and financial services.</a:t>
            </a:r>
          </a:p>
          <a:p>
            <a:endParaRPr lang="en-IN" sz="1100" dirty="0"/>
          </a:p>
        </p:txBody>
      </p:sp>
      <p:sp>
        <p:nvSpPr>
          <p:cNvPr id="14" name="TextBox 13"/>
          <p:cNvSpPr txBox="1"/>
          <p:nvPr/>
        </p:nvSpPr>
        <p:spPr>
          <a:xfrm>
            <a:off x="3399583" y="744646"/>
            <a:ext cx="3303113" cy="6740307"/>
          </a:xfrm>
          <a:prstGeom prst="rect">
            <a:avLst/>
          </a:prstGeom>
          <a:noFill/>
        </p:spPr>
        <p:txBody>
          <a:bodyPr wrap="square" rtlCol="0">
            <a:spAutoFit/>
          </a:bodyPr>
          <a:lstStyle/>
          <a:p>
            <a:pPr marL="285750" indent="-285750">
              <a:buFont typeface="Wingdings" panose="05000000000000000000" pitchFamily="2" charset="2"/>
              <a:buChar char="§"/>
            </a:pPr>
            <a:r>
              <a:rPr lang="en-IN" dirty="0"/>
              <a:t>A co-operative bank is a </a:t>
            </a:r>
            <a:r>
              <a:rPr lang="en-IN" b="1" dirty="0"/>
              <a:t>financial entity </a:t>
            </a:r>
            <a:r>
              <a:rPr lang="en-IN" dirty="0"/>
              <a:t>which belongs to its </a:t>
            </a:r>
            <a:r>
              <a:rPr lang="en-IN" b="1" dirty="0"/>
              <a:t>members</a:t>
            </a:r>
            <a:r>
              <a:rPr lang="en-IN" dirty="0"/>
              <a:t>, who are at </a:t>
            </a:r>
            <a:r>
              <a:rPr lang="en-IN" b="1" dirty="0"/>
              <a:t>same time </a:t>
            </a:r>
            <a:r>
              <a:rPr lang="en-IN" dirty="0"/>
              <a:t>the </a:t>
            </a:r>
            <a:r>
              <a:rPr lang="en-IN" b="1" dirty="0"/>
              <a:t>owners</a:t>
            </a:r>
            <a:r>
              <a:rPr lang="en-IN" dirty="0"/>
              <a:t> &amp; the </a:t>
            </a:r>
            <a:r>
              <a:rPr lang="en-IN" b="1" dirty="0"/>
              <a:t>customers</a:t>
            </a:r>
            <a:r>
              <a:rPr lang="en-IN" dirty="0"/>
              <a:t> of their bank.</a:t>
            </a:r>
          </a:p>
          <a:p>
            <a:pPr marL="285750" indent="-285750">
              <a:buFont typeface="Wingdings" panose="05000000000000000000" pitchFamily="2" charset="2"/>
              <a:buChar char="§"/>
            </a:pPr>
            <a:r>
              <a:rPr lang="en-IN" dirty="0"/>
              <a:t>Co-operative Banks generally provide their members with a wide range of banking &amp; financial services like-</a:t>
            </a:r>
            <a:br>
              <a:rPr lang="en-IN" dirty="0"/>
            </a:br>
            <a:r>
              <a:rPr lang="en-IN" dirty="0"/>
              <a:t>Loans, deposits, Banking accounts etc.</a:t>
            </a:r>
          </a:p>
          <a:p>
            <a:pPr marL="171450" indent="-171450">
              <a:buFont typeface="Wingdings" panose="05000000000000000000" pitchFamily="2" charset="2"/>
              <a:buChar char="§"/>
            </a:pPr>
            <a:r>
              <a:rPr lang="en-IN" dirty="0"/>
              <a:t>Co-operative Banks are often created by persons belonging to the same local or professional community or sharing a common interest.</a:t>
            </a:r>
          </a:p>
          <a:p>
            <a:pPr marL="285750" indent="-285750">
              <a:buFont typeface="Wingdings" panose="05000000000000000000" pitchFamily="2" charset="2"/>
              <a:buChar char="§"/>
            </a:pPr>
            <a:r>
              <a:rPr lang="en-IN" dirty="0"/>
              <a:t>Co-operative Banks are registered under the  Co-operative Societies Act, 1912 &amp; governed by the Banking Regulations Act 1949 plus Banking Laws (co-operative societies) Act, 1965.</a:t>
            </a:r>
          </a:p>
        </p:txBody>
      </p:sp>
      <p:sp>
        <p:nvSpPr>
          <p:cNvPr id="16" name="TextBox 15"/>
          <p:cNvSpPr txBox="1"/>
          <p:nvPr/>
        </p:nvSpPr>
        <p:spPr>
          <a:xfrm>
            <a:off x="3448767" y="68540"/>
            <a:ext cx="3303113" cy="707886"/>
          </a:xfrm>
          <a:prstGeom prst="rect">
            <a:avLst/>
          </a:prstGeom>
          <a:noFill/>
        </p:spPr>
        <p:txBody>
          <a:bodyPr wrap="square" rtlCol="0">
            <a:spAutoFit/>
          </a:bodyPr>
          <a:lstStyle/>
          <a:p>
            <a:r>
              <a:rPr lang="en-IN" sz="2000" b="1" dirty="0"/>
              <a:t>Meaning of Co-operative Bank</a:t>
            </a:r>
          </a:p>
        </p:txBody>
      </p:sp>
      <p:sp>
        <p:nvSpPr>
          <p:cNvPr id="18" name="TextBox 17"/>
          <p:cNvSpPr txBox="1"/>
          <p:nvPr/>
        </p:nvSpPr>
        <p:spPr>
          <a:xfrm>
            <a:off x="228596" y="4729166"/>
            <a:ext cx="2804478" cy="1384995"/>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bg1"/>
                </a:solidFill>
              </a:rPr>
              <a:t>On the basis of region </a:t>
            </a:r>
          </a:p>
          <a:p>
            <a:r>
              <a:rPr lang="en-US" sz="1400" dirty="0">
                <a:solidFill>
                  <a:schemeClr val="bg1"/>
                </a:solidFill>
              </a:rPr>
              <a:t>Credit co-operatives (or co-operative banks) are broadly classified into 2 types i.e.</a:t>
            </a:r>
          </a:p>
          <a:p>
            <a:pPr marL="342900" indent="-342900">
              <a:buFont typeface="+mj-lt"/>
              <a:buAutoNum type="arabicPeriod"/>
            </a:pPr>
            <a:r>
              <a:rPr lang="en-US" sz="1400" dirty="0">
                <a:solidFill>
                  <a:schemeClr val="bg1"/>
                </a:solidFill>
              </a:rPr>
              <a:t>Urban or </a:t>
            </a:r>
          </a:p>
          <a:p>
            <a:pPr marL="342900" indent="-342900">
              <a:buFont typeface="+mj-lt"/>
              <a:buAutoNum type="arabicPeriod"/>
            </a:pPr>
            <a:r>
              <a:rPr lang="en-US" sz="1400" dirty="0">
                <a:solidFill>
                  <a:schemeClr val="bg1"/>
                </a:solidFill>
              </a:rPr>
              <a:t>Rural co-operative banks</a:t>
            </a:r>
            <a:endParaRPr lang="en-IN" sz="1400" dirty="0">
              <a:solidFill>
                <a:schemeClr val="bg1"/>
              </a:solidFill>
            </a:endParaRPr>
          </a:p>
        </p:txBody>
      </p:sp>
    </p:spTree>
    <p:extLst>
      <p:ext uri="{BB962C8B-B14F-4D97-AF65-F5344CB8AC3E}">
        <p14:creationId xmlns:p14="http://schemas.microsoft.com/office/powerpoint/2010/main" val="200352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D4EDAA3-2125-4B1D-8E83-4B18F48CC592}"/>
              </a:ext>
            </a:extLst>
          </p:cNvPr>
          <p:cNvSpPr>
            <a:spLocks noGrp="1"/>
          </p:cNvSpPr>
          <p:nvPr>
            <p:ph type="body" sz="quarter" idx="14"/>
          </p:nvPr>
        </p:nvSpPr>
        <p:spPr>
          <a:xfrm>
            <a:off x="228600" y="2813538"/>
            <a:ext cx="2893612" cy="3676202"/>
          </a:xfrm>
        </p:spPr>
        <p:txBody>
          <a:bodyPr>
            <a:normAutofit/>
          </a:bodyPr>
          <a:lstStyle/>
          <a:p>
            <a:r>
              <a:rPr lang="en-IN" sz="2400" dirty="0"/>
              <a:t>Stages in the Evolution of Banking in India :</a:t>
            </a:r>
            <a:endParaRPr lang="en-IN" sz="200" dirty="0"/>
          </a:p>
        </p:txBody>
      </p:sp>
      <p:sp>
        <p:nvSpPr>
          <p:cNvPr id="10" name="Content Placeholder 4">
            <a:extLst>
              <a:ext uri="{FF2B5EF4-FFF2-40B4-BE49-F238E27FC236}">
                <a16:creationId xmlns:a16="http://schemas.microsoft.com/office/drawing/2014/main" id="{F086E329-FE29-4FBB-8B5D-BF4CF84E4256}"/>
              </a:ext>
            </a:extLst>
          </p:cNvPr>
          <p:cNvSpPr>
            <a:spLocks noGrp="1"/>
          </p:cNvSpPr>
          <p:nvPr>
            <p:ph type="body" sz="quarter" idx="12"/>
          </p:nvPr>
        </p:nvSpPr>
        <p:spPr>
          <a:xfrm>
            <a:off x="3576638" y="69850"/>
            <a:ext cx="6253162" cy="7597775"/>
          </a:xfrm>
        </p:spPr>
        <p:txBody>
          <a:bodyPr/>
          <a:lstStyle/>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endParaRPr lang="en-IN" sz="1800" dirty="0"/>
          </a:p>
          <a:p>
            <a:pPr marL="285750" indent="-285750">
              <a:buFont typeface="Arial" panose="020B0604020202020204" pitchFamily="34" charset="0"/>
              <a:buChar char="•"/>
            </a:pPr>
            <a:endParaRPr lang="en-US" sz="1800" dirty="0"/>
          </a:p>
          <a:p>
            <a:endParaRPr lang="en-IN" dirty="0"/>
          </a:p>
        </p:txBody>
      </p:sp>
      <p:sp>
        <p:nvSpPr>
          <p:cNvPr id="5" name="Rectangle 4">
            <a:extLst>
              <a:ext uri="{FF2B5EF4-FFF2-40B4-BE49-F238E27FC236}">
                <a16:creationId xmlns:a16="http://schemas.microsoft.com/office/drawing/2014/main" id="{60B52F49-61F4-4996-A228-9AF105E35FEB}"/>
              </a:ext>
            </a:extLst>
          </p:cNvPr>
          <p:cNvSpPr/>
          <p:nvPr/>
        </p:nvSpPr>
        <p:spPr>
          <a:xfrm>
            <a:off x="3576638" y="140677"/>
            <a:ext cx="6180311" cy="743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Agency Houses</a:t>
            </a:r>
            <a:endParaRPr lang="en-IN" dirty="0">
              <a:solidFill>
                <a:schemeClr val="tx1"/>
              </a:solidFill>
            </a:endParaRPr>
          </a:p>
        </p:txBody>
      </p:sp>
      <p:sp>
        <p:nvSpPr>
          <p:cNvPr id="6" name="Rectangle 5">
            <a:extLst>
              <a:ext uri="{FF2B5EF4-FFF2-40B4-BE49-F238E27FC236}">
                <a16:creationId xmlns:a16="http://schemas.microsoft.com/office/drawing/2014/main" id="{894B52B9-C994-44AD-8B40-0B34999CDA24}"/>
              </a:ext>
            </a:extLst>
          </p:cNvPr>
          <p:cNvSpPr/>
          <p:nvPr/>
        </p:nvSpPr>
        <p:spPr>
          <a:xfrm>
            <a:off x="3576637" y="1257718"/>
            <a:ext cx="6180311" cy="743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Presidency Banks</a:t>
            </a:r>
            <a:endParaRPr lang="en-IN" dirty="0">
              <a:solidFill>
                <a:schemeClr val="tx1"/>
              </a:solidFill>
            </a:endParaRPr>
          </a:p>
        </p:txBody>
      </p:sp>
      <p:sp>
        <p:nvSpPr>
          <p:cNvPr id="7" name="Rectangle 6">
            <a:extLst>
              <a:ext uri="{FF2B5EF4-FFF2-40B4-BE49-F238E27FC236}">
                <a16:creationId xmlns:a16="http://schemas.microsoft.com/office/drawing/2014/main" id="{C67E7F78-398D-4784-8292-24A224F9C579}"/>
              </a:ext>
            </a:extLst>
          </p:cNvPr>
          <p:cNvSpPr/>
          <p:nvPr/>
        </p:nvSpPr>
        <p:spPr>
          <a:xfrm>
            <a:off x="3576636" y="3440527"/>
            <a:ext cx="6180311" cy="743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Imperial Bank of India</a:t>
            </a:r>
            <a:endParaRPr lang="en-IN" dirty="0">
              <a:solidFill>
                <a:schemeClr val="tx1"/>
              </a:solidFill>
            </a:endParaRPr>
          </a:p>
        </p:txBody>
      </p:sp>
      <p:sp>
        <p:nvSpPr>
          <p:cNvPr id="13" name="Rectangle 12">
            <a:extLst>
              <a:ext uri="{FF2B5EF4-FFF2-40B4-BE49-F238E27FC236}">
                <a16:creationId xmlns:a16="http://schemas.microsoft.com/office/drawing/2014/main" id="{3E594D4E-CF9E-4F11-A068-FC18C62BAEC0}"/>
              </a:ext>
            </a:extLst>
          </p:cNvPr>
          <p:cNvSpPr/>
          <p:nvPr/>
        </p:nvSpPr>
        <p:spPr>
          <a:xfrm>
            <a:off x="3576637" y="2342591"/>
            <a:ext cx="6180311" cy="743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Joint Stock Banks</a:t>
            </a:r>
            <a:endParaRPr lang="en-IN" dirty="0">
              <a:solidFill>
                <a:schemeClr val="tx1"/>
              </a:solidFill>
            </a:endParaRPr>
          </a:p>
        </p:txBody>
      </p:sp>
      <p:sp>
        <p:nvSpPr>
          <p:cNvPr id="17" name="Rectangle 16">
            <a:extLst>
              <a:ext uri="{FF2B5EF4-FFF2-40B4-BE49-F238E27FC236}">
                <a16:creationId xmlns:a16="http://schemas.microsoft.com/office/drawing/2014/main" id="{74A71821-E22C-467A-8562-1AAC5124DFF4}"/>
              </a:ext>
            </a:extLst>
          </p:cNvPr>
          <p:cNvSpPr/>
          <p:nvPr/>
        </p:nvSpPr>
        <p:spPr>
          <a:xfrm>
            <a:off x="3576634" y="6958972"/>
            <a:ext cx="6180311" cy="743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chemeClr val="tx1"/>
                </a:solidFill>
              </a:rPr>
              <a:t>Nationalisation of Banks in 1969 and 1980</a:t>
            </a:r>
          </a:p>
        </p:txBody>
      </p:sp>
      <p:sp>
        <p:nvSpPr>
          <p:cNvPr id="19" name="Rectangle 18">
            <a:extLst>
              <a:ext uri="{FF2B5EF4-FFF2-40B4-BE49-F238E27FC236}">
                <a16:creationId xmlns:a16="http://schemas.microsoft.com/office/drawing/2014/main" id="{C3FD9E6F-EF95-4960-AA72-632E80774595}"/>
              </a:ext>
            </a:extLst>
          </p:cNvPr>
          <p:cNvSpPr/>
          <p:nvPr/>
        </p:nvSpPr>
        <p:spPr>
          <a:xfrm>
            <a:off x="3576637" y="5779655"/>
            <a:ext cx="6180311" cy="743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chemeClr val="tx1"/>
                </a:solidFill>
              </a:rPr>
              <a:t>Nationalisation of the RBI and the Banking Regulation </a:t>
            </a:r>
            <a:r>
              <a:rPr lang="en-US" dirty="0">
                <a:solidFill>
                  <a:schemeClr val="tx1"/>
                </a:solidFill>
              </a:rPr>
              <a:t>Act </a:t>
            </a:r>
            <a:endParaRPr lang="en-IN" dirty="0">
              <a:solidFill>
                <a:schemeClr val="tx1"/>
              </a:solidFill>
            </a:endParaRPr>
          </a:p>
        </p:txBody>
      </p:sp>
      <p:sp>
        <p:nvSpPr>
          <p:cNvPr id="21" name="Rectangle 20">
            <a:extLst>
              <a:ext uri="{FF2B5EF4-FFF2-40B4-BE49-F238E27FC236}">
                <a16:creationId xmlns:a16="http://schemas.microsoft.com/office/drawing/2014/main" id="{1F9BB703-440E-48D0-A577-0BF55D6F2291}"/>
              </a:ext>
            </a:extLst>
          </p:cNvPr>
          <p:cNvSpPr/>
          <p:nvPr/>
        </p:nvSpPr>
        <p:spPr>
          <a:xfrm>
            <a:off x="3576635" y="4619844"/>
            <a:ext cx="6180311" cy="743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1800" dirty="0">
                <a:solidFill>
                  <a:schemeClr val="tx1"/>
                </a:solidFill>
              </a:rPr>
              <a:t>Establishment of the Reserve Bank of India </a:t>
            </a:r>
            <a:endParaRPr lang="en-IN" dirty="0">
              <a:solidFill>
                <a:schemeClr val="tx1"/>
              </a:solidFill>
            </a:endParaRPr>
          </a:p>
        </p:txBody>
      </p:sp>
      <p:cxnSp>
        <p:nvCxnSpPr>
          <p:cNvPr id="23" name="Straight Arrow Connector 22">
            <a:extLst>
              <a:ext uri="{FF2B5EF4-FFF2-40B4-BE49-F238E27FC236}">
                <a16:creationId xmlns:a16="http://schemas.microsoft.com/office/drawing/2014/main" id="{4249D623-E199-414A-9DCD-6AC0F542DFFA}"/>
              </a:ext>
            </a:extLst>
          </p:cNvPr>
          <p:cNvCxnSpPr>
            <a:stCxn id="5" idx="2"/>
            <a:endCxn id="6" idx="0"/>
          </p:cNvCxnSpPr>
          <p:nvPr/>
        </p:nvCxnSpPr>
        <p:spPr>
          <a:xfrm flipH="1">
            <a:off x="6666793" y="884255"/>
            <a:ext cx="1" cy="373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B6D1C345-11EF-4493-BF35-23564BD2FE7A}"/>
              </a:ext>
            </a:extLst>
          </p:cNvPr>
          <p:cNvCxnSpPr>
            <a:stCxn id="6" idx="2"/>
            <a:endCxn id="13" idx="0"/>
          </p:cNvCxnSpPr>
          <p:nvPr/>
        </p:nvCxnSpPr>
        <p:spPr>
          <a:xfrm>
            <a:off x="6666793" y="2001296"/>
            <a:ext cx="0" cy="3412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C163148C-B38A-4DB5-84FE-46C7FE237DB2}"/>
              </a:ext>
            </a:extLst>
          </p:cNvPr>
          <p:cNvCxnSpPr>
            <a:stCxn id="13" idx="2"/>
            <a:endCxn id="7" idx="0"/>
          </p:cNvCxnSpPr>
          <p:nvPr/>
        </p:nvCxnSpPr>
        <p:spPr>
          <a:xfrm flipH="1">
            <a:off x="6666792" y="3086169"/>
            <a:ext cx="1" cy="3543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B6A8A0EE-BD35-4E34-B934-5E1327DA39AD}"/>
              </a:ext>
            </a:extLst>
          </p:cNvPr>
          <p:cNvCxnSpPr>
            <a:stCxn id="7" idx="2"/>
            <a:endCxn id="21" idx="0"/>
          </p:cNvCxnSpPr>
          <p:nvPr/>
        </p:nvCxnSpPr>
        <p:spPr>
          <a:xfrm flipH="1">
            <a:off x="6666791" y="4184105"/>
            <a:ext cx="1" cy="4357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17574C09-E5CA-4030-B36D-D049AB0AFA9C}"/>
              </a:ext>
            </a:extLst>
          </p:cNvPr>
          <p:cNvCxnSpPr>
            <a:stCxn id="21" idx="2"/>
            <a:endCxn id="19" idx="0"/>
          </p:cNvCxnSpPr>
          <p:nvPr/>
        </p:nvCxnSpPr>
        <p:spPr>
          <a:xfrm>
            <a:off x="6666791" y="5363422"/>
            <a:ext cx="2" cy="4162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7C737430-7EF1-447C-A4D3-4268ACD47DD5}"/>
              </a:ext>
            </a:extLst>
          </p:cNvPr>
          <p:cNvCxnSpPr>
            <a:stCxn id="19" idx="2"/>
            <a:endCxn id="17" idx="0"/>
          </p:cNvCxnSpPr>
          <p:nvPr/>
        </p:nvCxnSpPr>
        <p:spPr>
          <a:xfrm flipH="1">
            <a:off x="6666790" y="6523233"/>
            <a:ext cx="3" cy="4357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515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IN" b="1" u="sng" dirty="0"/>
              <a:t>TYP</a:t>
            </a:r>
            <a:r>
              <a:rPr lang="en-IN" dirty="0"/>
              <a:t>ES</a:t>
            </a:r>
            <a:r>
              <a:rPr lang="en-IN" b="1" dirty="0"/>
              <a:t> OF </a:t>
            </a:r>
          </a:p>
          <a:p>
            <a:r>
              <a:rPr lang="en-IN" b="1" u="sng" dirty="0"/>
              <a:t>CO</a:t>
            </a:r>
            <a:r>
              <a:rPr lang="en-IN" b="1" dirty="0"/>
              <a:t>-</a:t>
            </a:r>
            <a:r>
              <a:rPr lang="en-IN" dirty="0"/>
              <a:t>OPERATIVE</a:t>
            </a:r>
            <a:r>
              <a:rPr lang="en-IN" b="1" dirty="0"/>
              <a:t> </a:t>
            </a:r>
            <a:r>
              <a:rPr lang="en-IN" b="1" u="sng" dirty="0"/>
              <a:t>B</a:t>
            </a:r>
            <a:r>
              <a:rPr lang="en-IN" dirty="0"/>
              <a:t>ANKS</a:t>
            </a:r>
          </a:p>
        </p:txBody>
      </p:sp>
      <p:sp>
        <p:nvSpPr>
          <p:cNvPr id="10" name="TextBox 9"/>
          <p:cNvSpPr txBox="1"/>
          <p:nvPr/>
        </p:nvSpPr>
        <p:spPr>
          <a:xfrm>
            <a:off x="3600446" y="3753787"/>
            <a:ext cx="6286502" cy="1446550"/>
          </a:xfrm>
          <a:prstGeom prst="rect">
            <a:avLst/>
          </a:prstGeom>
          <a:noFill/>
        </p:spPr>
        <p:txBody>
          <a:bodyPr wrap="square" rtlCol="0">
            <a:spAutoFit/>
          </a:bodyPr>
          <a:lstStyle/>
          <a:p>
            <a:r>
              <a:rPr lang="en-US" b="1" u="sng" dirty="0"/>
              <a:t>Primary Co-operative Credit Society </a:t>
            </a:r>
          </a:p>
          <a:p>
            <a:r>
              <a:rPr lang="en-US" sz="1400" dirty="0"/>
              <a:t>The primary credit cooperative society is an association of borrowers and non-borrowers residing in a particular locality. The company’s funds derive from the share capital and members’ deposits and loans from cooperative central banks. The debt powers of members and society are fixed. Loans are granted to members for the purchase of livestock, fodder, fertilizers and pesticides</a:t>
            </a:r>
          </a:p>
        </p:txBody>
      </p:sp>
      <p:sp>
        <p:nvSpPr>
          <p:cNvPr id="11" name="TextBox 10"/>
          <p:cNvSpPr txBox="1"/>
          <p:nvPr/>
        </p:nvSpPr>
        <p:spPr>
          <a:xfrm>
            <a:off x="3600447" y="116037"/>
            <a:ext cx="6286503" cy="1877437"/>
          </a:xfrm>
          <a:prstGeom prst="rect">
            <a:avLst/>
          </a:prstGeom>
          <a:noFill/>
        </p:spPr>
        <p:txBody>
          <a:bodyPr wrap="square" rtlCol="0">
            <a:spAutoFit/>
          </a:bodyPr>
          <a:lstStyle/>
          <a:p>
            <a:r>
              <a:rPr lang="en-US" b="1" u="sng" dirty="0"/>
              <a:t>Central Co-operative Banks</a:t>
            </a:r>
          </a:p>
          <a:p>
            <a:r>
              <a:rPr lang="en-US" sz="1400" dirty="0"/>
              <a:t>These are federations of primary credit societies in a district and are of </a:t>
            </a:r>
            <a:r>
              <a:rPr lang="en-US" sz="1400" b="1" dirty="0"/>
              <a:t>two</a:t>
            </a:r>
            <a:r>
              <a:rPr lang="en-US" sz="1400" dirty="0"/>
              <a:t> types: </a:t>
            </a:r>
          </a:p>
          <a:p>
            <a:pPr marL="342900" indent="-342900">
              <a:buFont typeface="+mj-lt"/>
              <a:buAutoNum type="arabicPeriod"/>
            </a:pPr>
            <a:r>
              <a:rPr lang="en-US" sz="1400" dirty="0"/>
              <a:t>Those that have membership only in primary societies and </a:t>
            </a:r>
          </a:p>
          <a:p>
            <a:r>
              <a:rPr lang="en-US" sz="1400" dirty="0"/>
              <a:t>those that belong to companies and individuals. </a:t>
            </a:r>
          </a:p>
          <a:p>
            <a:r>
              <a:rPr lang="en-US" sz="1400" dirty="0"/>
              <a:t>2.      The bank’s funds consist of equity capital, deposits, loans and bank overdrafts of state-run cooperative banks and joint ventures. These banks provide loans to associated companies within the limits of the company’s debt capacity. They also perform all the activities of a stock exchange.</a:t>
            </a:r>
          </a:p>
        </p:txBody>
      </p:sp>
      <p:sp>
        <p:nvSpPr>
          <p:cNvPr id="12" name="TextBox 11"/>
          <p:cNvSpPr txBox="1"/>
          <p:nvPr/>
        </p:nvSpPr>
        <p:spPr>
          <a:xfrm>
            <a:off x="3600446" y="2157265"/>
            <a:ext cx="6286503" cy="1446550"/>
          </a:xfrm>
          <a:prstGeom prst="rect">
            <a:avLst/>
          </a:prstGeom>
          <a:noFill/>
        </p:spPr>
        <p:txBody>
          <a:bodyPr wrap="square" rtlCol="0">
            <a:spAutoFit/>
          </a:bodyPr>
          <a:lstStyle/>
          <a:p>
            <a:r>
              <a:rPr lang="en-US" b="1" u="sng" dirty="0"/>
              <a:t>State Co-operative Banks</a:t>
            </a:r>
          </a:p>
          <a:p>
            <a:r>
              <a:rPr lang="en-US" sz="1400" dirty="0"/>
              <a:t>The state cooperative bank is a federation of the central cooperative bank and acts as custodian of the cooperative banking structure in the State. Its funds are obtained from the social capital, deposits, loans and overdrafts of the Reserve Bank of India. State-owned cooperative banks lend money to cooperative central banks and then to primary companies and not directly to farmers. </a:t>
            </a:r>
            <a:endParaRPr lang="en-IN" sz="1400" dirty="0"/>
          </a:p>
        </p:txBody>
      </p:sp>
      <p:sp>
        <p:nvSpPr>
          <p:cNvPr id="13" name="TextBox 12"/>
          <p:cNvSpPr txBox="1"/>
          <p:nvPr/>
        </p:nvSpPr>
        <p:spPr>
          <a:xfrm>
            <a:off x="3600446" y="5377947"/>
            <a:ext cx="6286502" cy="1661993"/>
          </a:xfrm>
          <a:prstGeom prst="rect">
            <a:avLst/>
          </a:prstGeom>
          <a:noFill/>
        </p:spPr>
        <p:txBody>
          <a:bodyPr wrap="square" rtlCol="0">
            <a:spAutoFit/>
          </a:bodyPr>
          <a:lstStyle/>
          <a:p>
            <a:r>
              <a:rPr lang="en-US" b="1" u="sng" dirty="0"/>
              <a:t>Urban Co-operative Bank</a:t>
            </a:r>
          </a:p>
          <a:p>
            <a:r>
              <a:rPr lang="en-US" sz="1400" dirty="0"/>
              <a:t>The term Urban Cooperatives Banks (UCB), although not formally defined, refers to primary cooperative banks located in urban and semi-urban areas. Until 1996, these banks were authorized to lend money for non-agricultural purposes only. This distinction is not satisfied today. These banks traditionally focused on communities, localities and workplace groups. Basically, they lend to small borrowers and businesses. Today, its operating environment has greatly increased.</a:t>
            </a:r>
          </a:p>
        </p:txBody>
      </p:sp>
    </p:spTree>
    <p:extLst>
      <p:ext uri="{BB962C8B-B14F-4D97-AF65-F5344CB8AC3E}">
        <p14:creationId xmlns:p14="http://schemas.microsoft.com/office/powerpoint/2010/main" val="2312994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3457368" y="288491"/>
            <a:ext cx="6064319" cy="404672"/>
          </a:xfrm>
        </p:spPr>
        <p:txBody>
          <a:bodyPr/>
          <a:lstStyle/>
          <a:p>
            <a:r>
              <a:rPr lang="en-IN" b="1" u="sng" dirty="0"/>
              <a:t>Characteristics of Private Sector Banks:</a:t>
            </a:r>
          </a:p>
          <a:p>
            <a:endParaRPr lang="en-IN" dirty="0"/>
          </a:p>
        </p:txBody>
      </p:sp>
      <p:sp>
        <p:nvSpPr>
          <p:cNvPr id="7" name="Content Placeholder 6"/>
          <p:cNvSpPr>
            <a:spLocks noGrp="1"/>
          </p:cNvSpPr>
          <p:nvPr>
            <p:ph sz="quarter" idx="13"/>
          </p:nvPr>
        </p:nvSpPr>
        <p:spPr/>
        <p:txBody>
          <a:bodyPr/>
          <a:lstStyle/>
          <a:p>
            <a:r>
              <a:rPr lang="en-US" b="1" u="sng" dirty="0"/>
              <a:t>SPEC</a:t>
            </a:r>
            <a:r>
              <a:rPr lang="en-US" dirty="0"/>
              <a:t>IALIZED</a:t>
            </a:r>
            <a:r>
              <a:rPr lang="en-US" b="1" dirty="0"/>
              <a:t> </a:t>
            </a:r>
            <a:r>
              <a:rPr lang="en-US" b="1" u="sng" dirty="0"/>
              <a:t>B</a:t>
            </a:r>
            <a:r>
              <a:rPr lang="en-US" dirty="0"/>
              <a:t>anks</a:t>
            </a:r>
            <a:endParaRPr lang="en-IN" dirty="0"/>
          </a:p>
        </p:txBody>
      </p:sp>
      <p:sp>
        <p:nvSpPr>
          <p:cNvPr id="8" name="Text Placeholder 7"/>
          <p:cNvSpPr>
            <a:spLocks noGrp="1"/>
          </p:cNvSpPr>
          <p:nvPr>
            <p:ph type="body" sz="quarter" idx="14"/>
          </p:nvPr>
        </p:nvSpPr>
        <p:spPr>
          <a:xfrm>
            <a:off x="228600" y="2150651"/>
            <a:ext cx="2893612" cy="4807095"/>
          </a:xfrm>
        </p:spPr>
        <p:txBody>
          <a:bodyPr>
            <a:normAutofit fontScale="92500" lnSpcReduction="20000"/>
          </a:bodyPr>
          <a:lstStyle/>
          <a:p>
            <a:pPr marL="285750" indent="-285750">
              <a:buFont typeface="Wingdings" panose="05000000000000000000" pitchFamily="2" charset="2"/>
              <a:buChar char="§"/>
            </a:pPr>
            <a:r>
              <a:rPr lang="en-US" sz="1400" dirty="0"/>
              <a:t>The</a:t>
            </a:r>
            <a:r>
              <a:rPr lang="en-US" sz="1400" b="1" dirty="0"/>
              <a:t> specialized banks</a:t>
            </a:r>
            <a:r>
              <a:rPr lang="en-US" sz="1400" dirty="0"/>
              <a:t> are defined as those banks whose banking operations </a:t>
            </a:r>
            <a:r>
              <a:rPr lang="en-US" sz="1400" b="1" dirty="0"/>
              <a:t>serves a specific type of economic activity, </a:t>
            </a:r>
            <a:r>
              <a:rPr lang="en-US" sz="1400" dirty="0"/>
              <a:t>they concentrate mainly on financing </a:t>
            </a:r>
            <a:r>
              <a:rPr lang="en-US" sz="1400" b="1" dirty="0"/>
              <a:t>specialized economic </a:t>
            </a:r>
            <a:r>
              <a:rPr lang="en-US" sz="1400" dirty="0"/>
              <a:t>&amp; </a:t>
            </a:r>
            <a:r>
              <a:rPr lang="en-US" sz="1400" b="1" dirty="0"/>
              <a:t>social activities</a:t>
            </a:r>
            <a:r>
              <a:rPr lang="en-US" sz="1400" dirty="0"/>
              <a:t>. Those Specialized activities may be small and cottage industries financing. Financing the rural asset less and landless people etc.</a:t>
            </a:r>
          </a:p>
          <a:p>
            <a:pPr marL="285750" indent="-285750">
              <a:buFont typeface="Wingdings" panose="05000000000000000000" pitchFamily="2" charset="2"/>
              <a:buChar char="§"/>
            </a:pPr>
            <a:r>
              <a:rPr lang="en-IN" sz="1400" dirty="0"/>
              <a:t>Some </a:t>
            </a:r>
            <a:r>
              <a:rPr lang="en-IN" sz="1400" b="1" dirty="0"/>
              <a:t>examples</a:t>
            </a:r>
            <a:r>
              <a:rPr lang="en-IN" sz="1400" dirty="0"/>
              <a:t> of Specialized Bank </a:t>
            </a:r>
            <a:r>
              <a:rPr lang="en-IN" sz="1400" b="1" dirty="0"/>
              <a:t>Bangladesh </a:t>
            </a:r>
            <a:r>
              <a:rPr lang="en-IN" sz="1400" b="1" dirty="0" err="1"/>
              <a:t>Krishi</a:t>
            </a:r>
            <a:r>
              <a:rPr lang="en-IN" sz="1400" b="1" dirty="0"/>
              <a:t> Bank, Bangladesh Development Bank Limited, </a:t>
            </a:r>
            <a:r>
              <a:rPr lang="en-IN" sz="1400" b="1" dirty="0" err="1"/>
              <a:t>Rajshahi</a:t>
            </a:r>
            <a:r>
              <a:rPr lang="en-IN" sz="1400" b="1" dirty="0"/>
              <a:t> </a:t>
            </a:r>
            <a:r>
              <a:rPr lang="en-IN" sz="1400" b="1" dirty="0" err="1"/>
              <a:t>Krishi</a:t>
            </a:r>
            <a:r>
              <a:rPr lang="en-IN" sz="1400" b="1" dirty="0"/>
              <a:t> </a:t>
            </a:r>
            <a:r>
              <a:rPr lang="en-IN" sz="1400" b="1" dirty="0" err="1"/>
              <a:t>Unnayan</a:t>
            </a:r>
            <a:r>
              <a:rPr lang="en-IN" sz="1400" b="1" dirty="0"/>
              <a:t> Bank and </a:t>
            </a:r>
            <a:r>
              <a:rPr lang="en-IN" sz="1400" b="1" dirty="0" err="1"/>
              <a:t>Grameen</a:t>
            </a:r>
            <a:r>
              <a:rPr lang="en-IN" sz="1400" b="1" dirty="0"/>
              <a:t> Bank (G.B.) of Bangladesh.</a:t>
            </a:r>
          </a:p>
        </p:txBody>
      </p:sp>
      <p:sp>
        <p:nvSpPr>
          <p:cNvPr id="9" name="Rectangle 1"/>
          <p:cNvSpPr>
            <a:spLocks noGrp="1" noChangeArrowheads="1"/>
          </p:cNvSpPr>
          <p:nvPr>
            <p:ph type="body" sz="quarter" idx="12"/>
          </p:nvPr>
        </p:nvSpPr>
        <p:spPr bwMode="auto">
          <a:xfrm>
            <a:off x="3457368" y="781286"/>
            <a:ext cx="635717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Deal with a certain type of customers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Do not depend on the financial resources on individuals’ deposits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Depend on the capital and the issued bonds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Work on the sector-specific development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Implement the policies of the state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Organize work in a specific sector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Participate in the advancement of the development policies of the sector </a:t>
            </a:r>
          </a:p>
        </p:txBody>
      </p:sp>
      <p:sp>
        <p:nvSpPr>
          <p:cNvPr id="10" name="TextBox 9"/>
          <p:cNvSpPr txBox="1"/>
          <p:nvPr/>
        </p:nvSpPr>
        <p:spPr>
          <a:xfrm>
            <a:off x="3457368" y="3088150"/>
            <a:ext cx="6357174" cy="4455650"/>
          </a:xfrm>
          <a:prstGeom prst="rect">
            <a:avLst/>
          </a:prstGeom>
          <a:noFill/>
        </p:spPr>
        <p:txBody>
          <a:bodyPr wrap="square" rtlCol="0">
            <a:spAutoFit/>
          </a:bodyPr>
          <a:lstStyle/>
          <a:p>
            <a:pPr marL="342900" indent="-342900">
              <a:buFont typeface="Wingdings" panose="05000000000000000000" pitchFamily="2" charset="2"/>
              <a:buChar char="§"/>
            </a:pPr>
            <a:r>
              <a:rPr lang="en-IN" sz="2400" b="1" u="sng" dirty="0">
                <a:latin typeface="+mj-lt"/>
              </a:rPr>
              <a:t>EXIM B</a:t>
            </a:r>
            <a:r>
              <a:rPr lang="en-IN" sz="2400" u="sng" dirty="0">
                <a:latin typeface="+mj-lt"/>
              </a:rPr>
              <a:t>ANK</a:t>
            </a:r>
            <a:r>
              <a:rPr lang="en-IN" sz="2400" b="1" u="sng" dirty="0">
                <a:latin typeface="+mj-lt"/>
              </a:rPr>
              <a:t> </a:t>
            </a:r>
            <a:endParaRPr lang="en-IN" b="1" dirty="0"/>
          </a:p>
          <a:p>
            <a:pPr marL="342900" indent="-342900">
              <a:buFont typeface="Wingdings" panose="05000000000000000000" pitchFamily="2" charset="2"/>
              <a:buChar char="§"/>
            </a:pPr>
            <a:r>
              <a:rPr lang="en-US" dirty="0"/>
              <a:t>Export-Import Bank of India (EXIM Bank) is a specialized financial institution, </a:t>
            </a:r>
            <a:r>
              <a:rPr lang="en-US" b="1" dirty="0"/>
              <a:t>wholly owned </a:t>
            </a:r>
            <a:r>
              <a:rPr lang="en-US" dirty="0"/>
              <a:t>by </a:t>
            </a:r>
            <a:r>
              <a:rPr lang="en-US" b="1" dirty="0"/>
              <a:t>Government of India</a:t>
            </a:r>
            <a:r>
              <a:rPr lang="en-US" dirty="0"/>
              <a:t>, set up in 1982, for </a:t>
            </a:r>
            <a:r>
              <a:rPr lang="en-US" b="1" dirty="0"/>
              <a:t>financing, facilitating </a:t>
            </a:r>
            <a:r>
              <a:rPr lang="en-US" dirty="0"/>
              <a:t>and </a:t>
            </a:r>
            <a:r>
              <a:rPr lang="en-US" b="1" dirty="0"/>
              <a:t>promoting foreign trade </a:t>
            </a:r>
            <a:r>
              <a:rPr lang="en-US" dirty="0"/>
              <a:t>of India. </a:t>
            </a:r>
          </a:p>
          <a:p>
            <a:pPr marL="342900" indent="-342900">
              <a:buFont typeface="Wingdings" panose="05000000000000000000" pitchFamily="2" charset="2"/>
              <a:buChar char="§"/>
            </a:pPr>
            <a:r>
              <a:rPr lang="en-US" dirty="0"/>
              <a:t>EXIM Bank extends Lines of Credit (LOCs) to overseas financial institutions, regional development banks, sovereign governments and other entities overseas, to enable buyers in those countries to import developmental and infrastructure projects, equipment's, goods and services from India, on deferred credit terms. </a:t>
            </a:r>
          </a:p>
          <a:p>
            <a:pPr marL="342900" indent="-342900">
              <a:buFont typeface="Wingdings" panose="05000000000000000000" pitchFamily="2" charset="2"/>
              <a:buChar char="§"/>
            </a:pPr>
            <a:r>
              <a:rPr lang="en-US" dirty="0"/>
              <a:t>EXIM Bank has laid strong emphasis on enhancing project exports, the funding options for which have been enhanced with introduction of the Buyer's Credit-National Export Insurance Account (BC-NEIA) program.</a:t>
            </a:r>
            <a:endParaRPr lang="en-IN" b="1" dirty="0"/>
          </a:p>
        </p:txBody>
      </p:sp>
    </p:spTree>
    <p:extLst>
      <p:ext uri="{BB962C8B-B14F-4D97-AF65-F5344CB8AC3E}">
        <p14:creationId xmlns:p14="http://schemas.microsoft.com/office/powerpoint/2010/main" val="932485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3577038" y="827496"/>
            <a:ext cx="6272640" cy="404672"/>
          </a:xfrm>
        </p:spPr>
        <p:txBody>
          <a:bodyPr/>
          <a:lstStyle/>
          <a:p>
            <a:r>
              <a:rPr lang="en-US" b="1" u="sng" dirty="0"/>
              <a:t>National Bank For Agriculture and Rural Development </a:t>
            </a:r>
            <a:r>
              <a:rPr lang="en-US" b="1" dirty="0"/>
              <a:t>(NABARD)</a:t>
            </a:r>
          </a:p>
          <a:p>
            <a:endParaRPr lang="en-IN" b="1" dirty="0"/>
          </a:p>
        </p:txBody>
      </p:sp>
      <p:sp>
        <p:nvSpPr>
          <p:cNvPr id="6" name="Text Placeholder 5"/>
          <p:cNvSpPr>
            <a:spLocks noGrp="1"/>
          </p:cNvSpPr>
          <p:nvPr>
            <p:ph type="body" sz="quarter" idx="12"/>
          </p:nvPr>
        </p:nvSpPr>
        <p:spPr>
          <a:xfrm>
            <a:off x="3577038" y="1733112"/>
            <a:ext cx="6272640" cy="4431718"/>
          </a:xfrm>
        </p:spPr>
        <p:txBody>
          <a:bodyPr>
            <a:normAutofit lnSpcReduction="10000"/>
          </a:bodyPr>
          <a:lstStyle/>
          <a:p>
            <a:pPr marL="342900" indent="-342900">
              <a:buFont typeface="Wingdings" panose="05000000000000000000" pitchFamily="2" charset="2"/>
              <a:buChar char="§"/>
            </a:pPr>
            <a:r>
              <a:rPr lang="en-IN" sz="1800" dirty="0"/>
              <a:t>Due to the importance of Institutional credit in boosting rural economy, RBI at the insistence of GOI constituted a Committee to </a:t>
            </a:r>
            <a:r>
              <a:rPr lang="en-IN" sz="1800" b="1" dirty="0"/>
              <a:t>Review the Arrangements for Credit for Agriculture &amp; Rural development(CRAFICARD). </a:t>
            </a:r>
            <a:r>
              <a:rPr lang="en-IN" sz="1800" dirty="0"/>
              <a:t>Committee was formed on March 30, 1979.</a:t>
            </a:r>
            <a:endParaRPr lang="en-IN" sz="1800" b="1" dirty="0"/>
          </a:p>
          <a:p>
            <a:pPr marL="342900" indent="-342900">
              <a:buFont typeface="Wingdings" panose="05000000000000000000" pitchFamily="2" charset="2"/>
              <a:buChar char="§"/>
            </a:pPr>
            <a:r>
              <a:rPr lang="en-IN" sz="1800" dirty="0"/>
              <a:t>Committee’s report outlined the </a:t>
            </a:r>
            <a:r>
              <a:rPr lang="en-IN" sz="1800" b="1" dirty="0"/>
              <a:t>need for new organisational device</a:t>
            </a:r>
            <a:r>
              <a:rPr lang="en-IN" sz="1800" dirty="0"/>
              <a:t> for providing </a:t>
            </a:r>
            <a:r>
              <a:rPr lang="en-IN" sz="1800" b="1" dirty="0"/>
              <a:t>undivided attention</a:t>
            </a:r>
            <a:r>
              <a:rPr lang="en-IN" sz="1800" dirty="0"/>
              <a:t>, </a:t>
            </a:r>
            <a:r>
              <a:rPr lang="en-IN" sz="1800" b="1" dirty="0"/>
              <a:t>forceful direction </a:t>
            </a:r>
            <a:r>
              <a:rPr lang="en-IN" sz="1800" dirty="0"/>
              <a:t>&amp; </a:t>
            </a:r>
            <a:r>
              <a:rPr lang="en-IN" sz="1800" b="1" dirty="0"/>
              <a:t>pointed focus</a:t>
            </a:r>
            <a:r>
              <a:rPr lang="en-IN" sz="1800" dirty="0"/>
              <a:t> to credit related issues linked with rural development.</a:t>
            </a:r>
          </a:p>
          <a:p>
            <a:pPr marL="342900" indent="-342900">
              <a:buFont typeface="Wingdings" panose="05000000000000000000" pitchFamily="2" charset="2"/>
              <a:buChar char="§"/>
            </a:pPr>
            <a:r>
              <a:rPr lang="en-IN" sz="1800" dirty="0"/>
              <a:t>After its recommendation </a:t>
            </a:r>
            <a:r>
              <a:rPr lang="en-IN" sz="1800" b="1" dirty="0"/>
              <a:t>NABARD</a:t>
            </a:r>
            <a:r>
              <a:rPr lang="en-IN" sz="1800" dirty="0"/>
              <a:t> was approved by the parliament through </a:t>
            </a:r>
            <a:r>
              <a:rPr lang="en-IN" sz="1800" b="1" dirty="0"/>
              <a:t>Act 61 of 1981.</a:t>
            </a:r>
          </a:p>
          <a:p>
            <a:r>
              <a:rPr lang="en-IN" sz="1800" b="1" u="sng" dirty="0"/>
              <a:t>Purpose of NABARD</a:t>
            </a:r>
            <a:r>
              <a:rPr lang="en-IN" sz="1800" b="1" dirty="0"/>
              <a:t>: </a:t>
            </a:r>
          </a:p>
          <a:p>
            <a:pPr marL="285750" indent="-285750">
              <a:buFont typeface="Wingdings" panose="05000000000000000000" pitchFamily="2" charset="2"/>
              <a:buChar char="§"/>
            </a:pPr>
            <a:r>
              <a:rPr lang="en-IN" sz="1800" dirty="0"/>
              <a:t>For financing agricultural and rural sectors. If a person is engaged in agriculture or other activities like handloom weaving, fishing, etc. NABARD can provide credit, both short-term and long-term, through regional rural banks</a:t>
            </a:r>
            <a:endParaRPr lang="en-IN" sz="1800" b="1" dirty="0"/>
          </a:p>
          <a:p>
            <a:pPr marL="342900" indent="-342900">
              <a:buFont typeface="Wingdings" panose="05000000000000000000" pitchFamily="2" charset="2"/>
              <a:buChar char="§"/>
            </a:pPr>
            <a:endParaRPr lang="en-IN" sz="1800" b="1" dirty="0"/>
          </a:p>
        </p:txBody>
      </p:sp>
      <p:sp>
        <p:nvSpPr>
          <p:cNvPr id="7" name="Content Placeholder 6"/>
          <p:cNvSpPr>
            <a:spLocks noGrp="1"/>
          </p:cNvSpPr>
          <p:nvPr>
            <p:ph sz="quarter" idx="13"/>
          </p:nvPr>
        </p:nvSpPr>
        <p:spPr>
          <a:xfrm>
            <a:off x="208722" y="2107246"/>
            <a:ext cx="2893612" cy="404672"/>
          </a:xfrm>
        </p:spPr>
        <p:txBody>
          <a:bodyPr/>
          <a:lstStyle/>
          <a:p>
            <a:r>
              <a:rPr lang="en-IN" b="1" u="sng" dirty="0"/>
              <a:t>NAB</a:t>
            </a:r>
            <a:r>
              <a:rPr lang="en-IN" dirty="0"/>
              <a:t>ARD</a:t>
            </a:r>
            <a:br>
              <a:rPr lang="en-IN" dirty="0"/>
            </a:br>
            <a:r>
              <a:rPr lang="en-US" b="1" dirty="0"/>
              <a:t>National Bank For Agriculture and Rural Development</a:t>
            </a:r>
            <a:endParaRPr lang="en-IN" b="1" dirty="0"/>
          </a:p>
        </p:txBody>
      </p:sp>
    </p:spTree>
    <p:extLst>
      <p:ext uri="{BB962C8B-B14F-4D97-AF65-F5344CB8AC3E}">
        <p14:creationId xmlns:p14="http://schemas.microsoft.com/office/powerpoint/2010/main" val="3215194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3457764" y="721892"/>
            <a:ext cx="6391914" cy="404672"/>
          </a:xfrm>
        </p:spPr>
        <p:txBody>
          <a:bodyPr/>
          <a:lstStyle/>
          <a:p>
            <a:r>
              <a:rPr lang="en-IN" b="1" u="sng" dirty="0"/>
              <a:t>Small Industries Development Bank of India (SIDBI)</a:t>
            </a:r>
            <a:endParaRPr lang="en-IN" u="sng" dirty="0"/>
          </a:p>
          <a:p>
            <a:endParaRPr lang="en-IN" dirty="0"/>
          </a:p>
        </p:txBody>
      </p:sp>
      <p:sp>
        <p:nvSpPr>
          <p:cNvPr id="6" name="Text Placeholder 5"/>
          <p:cNvSpPr>
            <a:spLocks noGrp="1"/>
          </p:cNvSpPr>
          <p:nvPr>
            <p:ph type="body" sz="quarter" idx="12"/>
          </p:nvPr>
        </p:nvSpPr>
        <p:spPr>
          <a:xfrm>
            <a:off x="3457764" y="1530775"/>
            <a:ext cx="6391914" cy="5526008"/>
          </a:xfrm>
        </p:spPr>
        <p:txBody>
          <a:bodyPr>
            <a:normAutofit fontScale="92500" lnSpcReduction="10000"/>
          </a:bodyPr>
          <a:lstStyle/>
          <a:p>
            <a:pPr marL="342900" indent="-342900">
              <a:buFont typeface="Wingdings" panose="05000000000000000000" pitchFamily="2" charset="2"/>
              <a:buChar char="§"/>
            </a:pPr>
            <a:r>
              <a:rPr lang="en-IN" sz="2000" b="1" dirty="0"/>
              <a:t>Small Industries Development Bank of India(SIDBI)</a:t>
            </a:r>
            <a:r>
              <a:rPr lang="en-IN" sz="2000" dirty="0"/>
              <a:t> was set up on April 2,1990 under an act of Indian Parliament. </a:t>
            </a:r>
          </a:p>
          <a:p>
            <a:r>
              <a:rPr lang="en-IN" sz="2000" b="1" u="sng" dirty="0"/>
              <a:t>Purpose of SIDBI:</a:t>
            </a:r>
            <a:endParaRPr lang="en-IN" sz="2000" dirty="0"/>
          </a:p>
          <a:p>
            <a:pPr marL="342900" indent="-342900">
              <a:buFont typeface="Wingdings" panose="05000000000000000000" pitchFamily="2" charset="2"/>
              <a:buChar char="§"/>
            </a:pPr>
            <a:r>
              <a:rPr lang="en-IN" sz="2000" dirty="0"/>
              <a:t>SIDBI acts as the </a:t>
            </a:r>
            <a:r>
              <a:rPr lang="en-IN" sz="2000" b="1" dirty="0"/>
              <a:t>Principal Financial Institution </a:t>
            </a:r>
            <a:r>
              <a:rPr lang="en-IN" sz="2000" dirty="0"/>
              <a:t>for the promotion, financing &amp; development of the </a:t>
            </a:r>
            <a:r>
              <a:rPr lang="en-IN" sz="2000" b="1" dirty="0"/>
              <a:t>Micro, Small &amp; Medium Enterprise </a:t>
            </a:r>
            <a:r>
              <a:rPr lang="en-IN" sz="2000" dirty="0"/>
              <a:t>(MSME) sector &amp; also for co-ordination of the functions of the institutions engaged in similar activities.</a:t>
            </a:r>
          </a:p>
          <a:p>
            <a:pPr marL="342900" indent="-342900">
              <a:buFont typeface="Wingdings" panose="05000000000000000000" pitchFamily="2" charset="2"/>
              <a:buChar char="§"/>
            </a:pPr>
            <a:r>
              <a:rPr lang="en-IN" sz="2000" dirty="0"/>
              <a:t>The business domain of SIDBI consists of Micro, Small &amp; Medium Enterprises(MSMEs), which contribute significantly to the </a:t>
            </a:r>
            <a:r>
              <a:rPr lang="en-IN" sz="2000" b="1" dirty="0"/>
              <a:t>national economy </a:t>
            </a:r>
            <a:r>
              <a:rPr lang="en-IN" sz="2000" dirty="0"/>
              <a:t>in </a:t>
            </a:r>
            <a:r>
              <a:rPr lang="en-IN" sz="2000" b="1" dirty="0"/>
              <a:t>terms of production, employment &amp; exports.</a:t>
            </a:r>
          </a:p>
          <a:p>
            <a:pPr marL="342900" indent="-342900">
              <a:buFont typeface="Wingdings" panose="05000000000000000000" pitchFamily="2" charset="2"/>
              <a:buChar char="§"/>
            </a:pPr>
            <a:r>
              <a:rPr lang="en-IN" sz="2000" b="1" dirty="0"/>
              <a:t>MSME sector </a:t>
            </a:r>
            <a:r>
              <a:rPr lang="en-IN" sz="2000" dirty="0"/>
              <a:t>is an important pillar of </a:t>
            </a:r>
            <a:r>
              <a:rPr lang="en-IN" sz="2000" b="1" dirty="0"/>
              <a:t>Indian Economy </a:t>
            </a:r>
            <a:r>
              <a:rPr lang="en-IN" sz="2000" dirty="0"/>
              <a:t>as it contributes to the growth of Indian Economy with a vast network of around</a:t>
            </a:r>
            <a:r>
              <a:rPr lang="en-IN" sz="2000" b="1" dirty="0"/>
              <a:t> 5.1 crore units, creating employment </a:t>
            </a:r>
            <a:r>
              <a:rPr lang="en-IN" sz="2000" dirty="0"/>
              <a:t>of about </a:t>
            </a:r>
            <a:r>
              <a:rPr lang="en-IN" sz="2000" b="1" dirty="0"/>
              <a:t>11.7 crore, </a:t>
            </a:r>
            <a:r>
              <a:rPr lang="en-IN" sz="2000" dirty="0"/>
              <a:t>manufacturing output &amp; about </a:t>
            </a:r>
            <a:r>
              <a:rPr lang="en-IN" sz="2000" b="1" dirty="0"/>
              <a:t>40 %</a:t>
            </a:r>
            <a:r>
              <a:rPr lang="en-IN" sz="2000" dirty="0"/>
              <a:t> of </a:t>
            </a:r>
            <a:r>
              <a:rPr lang="en-IN" sz="2000" b="1" dirty="0"/>
              <a:t>exports</a:t>
            </a:r>
            <a:r>
              <a:rPr lang="en-IN" sz="2000" dirty="0"/>
              <a:t> in terms of value, about </a:t>
            </a:r>
            <a:r>
              <a:rPr lang="en-IN" sz="2000" b="1" dirty="0"/>
              <a:t>37%</a:t>
            </a:r>
            <a:r>
              <a:rPr lang="en-IN" sz="2000" dirty="0"/>
              <a:t> of </a:t>
            </a:r>
            <a:r>
              <a:rPr lang="en-IN" sz="2000" b="1" dirty="0"/>
              <a:t>GDP</a:t>
            </a:r>
            <a:r>
              <a:rPr lang="en-IN" sz="2000" dirty="0"/>
              <a:t>.</a:t>
            </a:r>
            <a:endParaRPr lang="en-IN" sz="2000" b="1" dirty="0"/>
          </a:p>
        </p:txBody>
      </p:sp>
      <p:sp>
        <p:nvSpPr>
          <p:cNvPr id="7" name="Content Placeholder 6"/>
          <p:cNvSpPr>
            <a:spLocks noGrp="1"/>
          </p:cNvSpPr>
          <p:nvPr>
            <p:ph sz="quarter" idx="13"/>
          </p:nvPr>
        </p:nvSpPr>
        <p:spPr/>
        <p:txBody>
          <a:bodyPr/>
          <a:lstStyle/>
          <a:p>
            <a:r>
              <a:rPr lang="en-IN" b="1" dirty="0"/>
              <a:t>Small Industries Development Bank of India (SIDBI)</a:t>
            </a:r>
            <a:endParaRPr lang="en-IN" dirty="0"/>
          </a:p>
        </p:txBody>
      </p:sp>
      <p:sp>
        <p:nvSpPr>
          <p:cNvPr id="9" name="TextBox 8"/>
          <p:cNvSpPr txBox="1"/>
          <p:nvPr/>
        </p:nvSpPr>
        <p:spPr>
          <a:xfrm>
            <a:off x="170290" y="3086465"/>
            <a:ext cx="2951922" cy="3970318"/>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rPr>
              <a:t>Financial support to MSMEs is provided by way of</a:t>
            </a:r>
          </a:p>
          <a:p>
            <a:pPr marL="800100" lvl="1" indent="-342900">
              <a:buFont typeface="+mj-lt"/>
              <a:buAutoNum type="alphaLcParenR"/>
            </a:pPr>
            <a:r>
              <a:rPr lang="en-IN" dirty="0">
                <a:solidFill>
                  <a:schemeClr val="bg1"/>
                </a:solidFill>
              </a:rPr>
              <a:t>Indirect/refinance to banks/financial institutions for onward lending to MSMEs</a:t>
            </a:r>
          </a:p>
          <a:p>
            <a:pPr marL="800100" lvl="1" indent="-342900">
              <a:buFont typeface="+mj-lt"/>
              <a:buAutoNum type="alphaLcParenR"/>
            </a:pPr>
            <a:r>
              <a:rPr lang="en-IN" dirty="0">
                <a:solidFill>
                  <a:schemeClr val="bg1"/>
                </a:solidFill>
              </a:rPr>
              <a:t>Direct finance in the niche areas like risk capital, sustainable finance, receivable financing, service sector financing, etc.</a:t>
            </a:r>
          </a:p>
        </p:txBody>
      </p:sp>
    </p:spTree>
    <p:extLst>
      <p:ext uri="{BB962C8B-B14F-4D97-AF65-F5344CB8AC3E}">
        <p14:creationId xmlns:p14="http://schemas.microsoft.com/office/powerpoint/2010/main" val="194351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a:xfrm>
            <a:off x="3352800" y="-1883391"/>
            <a:ext cx="6705600" cy="1530775"/>
          </a:xfrm>
        </p:spPr>
      </p:sp>
      <p:sp>
        <p:nvSpPr>
          <p:cNvPr id="7" name="Content Placeholder 6"/>
          <p:cNvSpPr>
            <a:spLocks noGrp="1"/>
          </p:cNvSpPr>
          <p:nvPr>
            <p:ph sz="quarter" idx="13"/>
          </p:nvPr>
        </p:nvSpPr>
        <p:spPr>
          <a:xfrm>
            <a:off x="228600" y="1530775"/>
            <a:ext cx="2893612" cy="4965559"/>
          </a:xfrm>
        </p:spPr>
        <p:txBody>
          <a:bodyPr/>
          <a:lstStyle/>
          <a:p>
            <a:r>
              <a:rPr lang="en-US" sz="3600" dirty="0"/>
              <a:t>FUNCTIONS OF BANKING </a:t>
            </a:r>
          </a:p>
        </p:txBody>
      </p:sp>
      <p:sp>
        <p:nvSpPr>
          <p:cNvPr id="11" name="TextBox 10"/>
          <p:cNvSpPr txBox="1"/>
          <p:nvPr/>
        </p:nvSpPr>
        <p:spPr>
          <a:xfrm>
            <a:off x="4176215" y="1187355"/>
            <a:ext cx="5527343" cy="5539978"/>
          </a:xfrm>
          <a:prstGeom prst="rect">
            <a:avLst/>
          </a:prstGeom>
          <a:noFill/>
        </p:spPr>
        <p:txBody>
          <a:bodyPr wrap="square" rtlCol="0">
            <a:spAutoFit/>
          </a:bodyPr>
          <a:lstStyle/>
          <a:p>
            <a:r>
              <a:rPr lang="en-US" sz="2800" dirty="0"/>
              <a:t>The main </a:t>
            </a:r>
            <a:r>
              <a:rPr lang="en-US" sz="2800" b="1" dirty="0"/>
              <a:t>function</a:t>
            </a:r>
            <a:r>
              <a:rPr lang="en-US" sz="2800" dirty="0"/>
              <a:t> of a </a:t>
            </a:r>
            <a:r>
              <a:rPr lang="en-US" sz="2800" b="1" dirty="0"/>
              <a:t>Bank</a:t>
            </a:r>
            <a:r>
              <a:rPr lang="en-US" sz="2800" dirty="0"/>
              <a:t> is to collect deposits from the public and lend those deposits for the development of Agriculture, Industry, Trade and Commerce. </a:t>
            </a:r>
            <a:r>
              <a:rPr lang="en-US" sz="2800" b="1" dirty="0"/>
              <a:t>Bank</a:t>
            </a:r>
            <a:r>
              <a:rPr lang="en-US" sz="2800" dirty="0"/>
              <a:t> pays interest at lower rates to the depositors and receives interests on loans and advances from them at higher rates.</a:t>
            </a:r>
          </a:p>
          <a:p>
            <a:r>
              <a:rPr lang="en-US" sz="2800" dirty="0"/>
              <a:t>So,  there are 2 types of functions </a:t>
            </a:r>
          </a:p>
          <a:p>
            <a:pPr marL="342900" indent="-342900">
              <a:buFont typeface="Arial" panose="020B0604020202020204" pitchFamily="34" charset="0"/>
              <a:buChar char="•"/>
            </a:pPr>
            <a:r>
              <a:rPr lang="en-US" sz="2800" dirty="0"/>
              <a:t>Primary functions </a:t>
            </a:r>
          </a:p>
          <a:p>
            <a:pPr marL="342900" indent="-342900">
              <a:buFont typeface="Arial" panose="020B0604020202020204" pitchFamily="34" charset="0"/>
              <a:buChar char="•"/>
            </a:pPr>
            <a:r>
              <a:rPr lang="en-US" sz="2800" dirty="0"/>
              <a:t>Secondary functions </a:t>
            </a:r>
          </a:p>
          <a:p>
            <a:endParaRPr lang="en-US" dirty="0"/>
          </a:p>
        </p:txBody>
      </p:sp>
    </p:spTree>
    <p:extLst>
      <p:ext uri="{BB962C8B-B14F-4D97-AF65-F5344CB8AC3E}">
        <p14:creationId xmlns:p14="http://schemas.microsoft.com/office/powerpoint/2010/main" val="39851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unctions of banks">
            <a:hlinkClick r:id="rId2" tooltip="Functions of Banks"/>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838" y="877777"/>
            <a:ext cx="6014689" cy="53618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91069" y="1869743"/>
            <a:ext cx="2975211" cy="2031325"/>
          </a:xfrm>
          <a:prstGeom prst="rect">
            <a:avLst/>
          </a:prstGeom>
          <a:noFill/>
        </p:spPr>
        <p:txBody>
          <a:bodyPr wrap="square" rtlCol="0">
            <a:spAutoFit/>
          </a:bodyPr>
          <a:lstStyle/>
          <a:p>
            <a:r>
              <a:rPr lang="en-US" sz="3600" dirty="0">
                <a:solidFill>
                  <a:schemeClr val="bg1"/>
                </a:solidFill>
              </a:rPr>
              <a:t>FUNCTIONS OF </a:t>
            </a:r>
          </a:p>
          <a:p>
            <a:r>
              <a:rPr lang="en-US" sz="3600" dirty="0">
                <a:solidFill>
                  <a:schemeClr val="bg1"/>
                </a:solidFill>
              </a:rPr>
              <a:t>BANK</a:t>
            </a:r>
          </a:p>
          <a:p>
            <a:endParaRPr lang="en-US" dirty="0"/>
          </a:p>
        </p:txBody>
      </p:sp>
    </p:spTree>
    <p:extLst>
      <p:ext uri="{BB962C8B-B14F-4D97-AF65-F5344CB8AC3E}">
        <p14:creationId xmlns:p14="http://schemas.microsoft.com/office/powerpoint/2010/main" val="1900142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228600" y="1530775"/>
            <a:ext cx="2893612" cy="1853869"/>
          </a:xfrm>
        </p:spPr>
        <p:txBody>
          <a:bodyPr/>
          <a:lstStyle/>
          <a:p>
            <a:r>
              <a:rPr lang="en-US" sz="3600" dirty="0"/>
              <a:t>PRIMARY FUNCTIONS </a:t>
            </a:r>
          </a:p>
        </p:txBody>
      </p:sp>
      <p:sp>
        <p:nvSpPr>
          <p:cNvPr id="9" name="TextBox 8"/>
          <p:cNvSpPr txBox="1"/>
          <p:nvPr/>
        </p:nvSpPr>
        <p:spPr>
          <a:xfrm>
            <a:off x="4080681" y="1351128"/>
            <a:ext cx="5581934" cy="6832640"/>
          </a:xfrm>
          <a:prstGeom prst="rect">
            <a:avLst/>
          </a:prstGeom>
          <a:noFill/>
        </p:spPr>
        <p:txBody>
          <a:bodyPr wrap="square" rtlCol="0">
            <a:spAutoFit/>
          </a:bodyPr>
          <a:lstStyle/>
          <a:p>
            <a:r>
              <a:rPr lang="en-US" sz="3200" dirty="0"/>
              <a:t>The primary functions of a bank are also known as banking functions. They are the main functions of a bank</a:t>
            </a:r>
            <a:r>
              <a:rPr lang="en-US" dirty="0"/>
              <a:t>.</a:t>
            </a:r>
          </a:p>
          <a:p>
            <a:endParaRPr lang="en-US" dirty="0"/>
          </a:p>
          <a:p>
            <a:r>
              <a:rPr lang="en-US" sz="3200" b="1" u="sng" dirty="0"/>
              <a:t>1. Accepting Deposits</a:t>
            </a:r>
          </a:p>
          <a:p>
            <a:r>
              <a:rPr lang="en-US" sz="3200" dirty="0"/>
              <a:t>The bank collects deposits from the public. These deposits can be of different types, such as :-</a:t>
            </a:r>
          </a:p>
          <a:p>
            <a:pPr marL="685800" indent="-685800">
              <a:buFont typeface="Wingdings" panose="05000000000000000000" pitchFamily="2" charset="2"/>
              <a:buChar char="q"/>
            </a:pPr>
            <a:r>
              <a:rPr lang="en-US" sz="3200" dirty="0"/>
              <a:t>Saving Deposits</a:t>
            </a:r>
          </a:p>
          <a:p>
            <a:pPr marL="685800" indent="-685800">
              <a:buFont typeface="Wingdings" panose="05000000000000000000" pitchFamily="2" charset="2"/>
              <a:buChar char="q"/>
            </a:pPr>
            <a:r>
              <a:rPr lang="en-US" sz="3200" dirty="0"/>
              <a:t>Fixed Deposits</a:t>
            </a:r>
          </a:p>
          <a:p>
            <a:pPr marL="685800" indent="-685800">
              <a:buFont typeface="Wingdings" panose="05000000000000000000" pitchFamily="2" charset="2"/>
              <a:buChar char="q"/>
            </a:pPr>
            <a:r>
              <a:rPr lang="en-US" sz="3200" dirty="0"/>
              <a:t>Current Deposits</a:t>
            </a:r>
          </a:p>
          <a:p>
            <a:pPr marL="685800" indent="-685800">
              <a:buFont typeface="Wingdings" panose="05000000000000000000" pitchFamily="2" charset="2"/>
              <a:buChar char="q"/>
            </a:pPr>
            <a:r>
              <a:rPr lang="en-US" sz="3200" dirty="0"/>
              <a:t>Recurring Deposits</a:t>
            </a:r>
          </a:p>
          <a:p>
            <a:endParaRPr lang="en-US" dirty="0"/>
          </a:p>
          <a:p>
            <a:endParaRPr lang="en-US" dirty="0"/>
          </a:p>
        </p:txBody>
      </p:sp>
    </p:spTree>
    <p:extLst>
      <p:ext uri="{BB962C8B-B14F-4D97-AF65-F5344CB8AC3E}">
        <p14:creationId xmlns:p14="http://schemas.microsoft.com/office/powerpoint/2010/main" val="2762653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3600" dirty="0"/>
              <a:t>PRIMARY FUNCTIONS </a:t>
            </a:r>
          </a:p>
          <a:p>
            <a:endParaRPr lang="en-US" dirty="0"/>
          </a:p>
        </p:txBody>
      </p:sp>
      <p:sp>
        <p:nvSpPr>
          <p:cNvPr id="9" name="TextBox 8"/>
          <p:cNvSpPr txBox="1"/>
          <p:nvPr/>
        </p:nvSpPr>
        <p:spPr>
          <a:xfrm>
            <a:off x="3957851" y="1023582"/>
            <a:ext cx="5540991" cy="5601533"/>
          </a:xfrm>
          <a:prstGeom prst="rect">
            <a:avLst/>
          </a:prstGeom>
          <a:noFill/>
        </p:spPr>
        <p:txBody>
          <a:bodyPr wrap="square" rtlCol="0">
            <a:spAutoFit/>
          </a:bodyPr>
          <a:lstStyle/>
          <a:p>
            <a:r>
              <a:rPr lang="en-US" sz="2000" b="1" dirty="0"/>
              <a:t>a. Saving Deposits</a:t>
            </a:r>
          </a:p>
          <a:p>
            <a:br>
              <a:rPr lang="en-US" sz="2000" dirty="0"/>
            </a:br>
            <a:r>
              <a:rPr lang="en-US" sz="2000" dirty="0"/>
              <a:t>This type of deposits encourages saving habit among the public. The rate of interest is low. At present it is about 4% p.a. Withdrawals of deposits are allowed subject to certain restrictions. This account is suitable to salary and wage earners. This account can be opened in single name or in joint names.</a:t>
            </a:r>
          </a:p>
          <a:p>
            <a:br>
              <a:rPr lang="en-US" sz="2000" dirty="0"/>
            </a:br>
            <a:r>
              <a:rPr lang="en-US" sz="2000" b="1" dirty="0"/>
              <a:t>b. Fixed Deposits</a:t>
            </a:r>
          </a:p>
          <a:p>
            <a:br>
              <a:rPr lang="en-US" sz="2000" dirty="0"/>
            </a:br>
            <a:r>
              <a:rPr lang="en-US" sz="2000" dirty="0"/>
              <a:t>Lump sum amount is deposited at one time for a specific period. Higher rate of interest is paid, which varies with the period of deposit. Withdrawals are not allowed before the expiry of the period. Those who have surplus funds go for fixed deposit.</a:t>
            </a:r>
          </a:p>
          <a:p>
            <a:endParaRPr lang="en-US" dirty="0"/>
          </a:p>
        </p:txBody>
      </p:sp>
    </p:spTree>
    <p:extLst>
      <p:ext uri="{BB962C8B-B14F-4D97-AF65-F5344CB8AC3E}">
        <p14:creationId xmlns:p14="http://schemas.microsoft.com/office/powerpoint/2010/main" val="4011833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4000" dirty="0"/>
              <a:t>PRIMARY</a:t>
            </a:r>
          </a:p>
          <a:p>
            <a:r>
              <a:rPr lang="en-US" sz="4000" dirty="0"/>
              <a:t>FUNCTONS </a:t>
            </a:r>
          </a:p>
        </p:txBody>
      </p:sp>
      <p:sp>
        <p:nvSpPr>
          <p:cNvPr id="9" name="TextBox 8"/>
          <p:cNvSpPr txBox="1"/>
          <p:nvPr/>
        </p:nvSpPr>
        <p:spPr>
          <a:xfrm>
            <a:off x="3657600" y="545910"/>
            <a:ext cx="6100549" cy="7663636"/>
          </a:xfrm>
          <a:prstGeom prst="rect">
            <a:avLst/>
          </a:prstGeom>
          <a:noFill/>
        </p:spPr>
        <p:txBody>
          <a:bodyPr wrap="square" rtlCol="0">
            <a:spAutoFit/>
          </a:bodyPr>
          <a:lstStyle/>
          <a:p>
            <a:endParaRPr lang="en-US" b="1" dirty="0"/>
          </a:p>
          <a:p>
            <a:endParaRPr lang="en-US" b="1" dirty="0"/>
          </a:p>
          <a:p>
            <a:endParaRPr lang="en-US" b="1" dirty="0"/>
          </a:p>
          <a:p>
            <a:endParaRPr lang="en-US" b="1" dirty="0"/>
          </a:p>
          <a:p>
            <a:endParaRPr lang="en-US" b="1" dirty="0"/>
          </a:p>
          <a:p>
            <a:r>
              <a:rPr lang="en-US" sz="2400" b="1" dirty="0"/>
              <a:t>C. Current Deposits</a:t>
            </a:r>
          </a:p>
          <a:p>
            <a:br>
              <a:rPr lang="en-US" sz="2400" dirty="0"/>
            </a:br>
            <a:r>
              <a:rPr lang="en-US" sz="2400" dirty="0"/>
              <a:t>This type of account is operated by businessmen. Withdrawals are freely allowed. No interest is paid. In fact, there are service charges. The account holders can get the benefit of overdraft facility.</a:t>
            </a:r>
          </a:p>
          <a:p>
            <a:endParaRPr lang="en-US" sz="2400" dirty="0"/>
          </a:p>
          <a:p>
            <a:r>
              <a:rPr lang="en-US" sz="2400" b="1" dirty="0"/>
              <a:t>d. Recurring Deposits</a:t>
            </a:r>
          </a:p>
          <a:p>
            <a:br>
              <a:rPr lang="en-US" sz="2400" dirty="0"/>
            </a:br>
            <a:r>
              <a:rPr lang="en-US" sz="2400" dirty="0"/>
              <a:t>This type of account is operated by salaried persons and petty traders. A certain sum of money is periodically deposited into the bank. Withdrawals are permitted only after the expiry of certain period. A higher rate of interest is paid</a:t>
            </a:r>
            <a:r>
              <a:rPr lang="en-US" dirty="0"/>
              <a:t>.</a:t>
            </a:r>
          </a:p>
          <a:p>
            <a:endParaRPr lang="en-US" dirty="0"/>
          </a:p>
        </p:txBody>
      </p:sp>
    </p:spTree>
    <p:extLst>
      <p:ext uri="{BB962C8B-B14F-4D97-AF65-F5344CB8AC3E}">
        <p14:creationId xmlns:p14="http://schemas.microsoft.com/office/powerpoint/2010/main" val="1694961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4000" dirty="0"/>
              <a:t>PRIMARY</a:t>
            </a:r>
          </a:p>
          <a:p>
            <a:r>
              <a:rPr lang="en-US" sz="4000" dirty="0"/>
              <a:t>FUNCTONS </a:t>
            </a:r>
          </a:p>
          <a:p>
            <a:endParaRPr lang="en-US" dirty="0"/>
          </a:p>
        </p:txBody>
      </p:sp>
      <p:sp>
        <p:nvSpPr>
          <p:cNvPr id="9" name="TextBox 8"/>
          <p:cNvSpPr txBox="1"/>
          <p:nvPr/>
        </p:nvSpPr>
        <p:spPr>
          <a:xfrm>
            <a:off x="3725839" y="1023582"/>
            <a:ext cx="5964071" cy="5601533"/>
          </a:xfrm>
          <a:prstGeom prst="rect">
            <a:avLst/>
          </a:prstGeom>
          <a:noFill/>
        </p:spPr>
        <p:txBody>
          <a:bodyPr wrap="square" rtlCol="0">
            <a:spAutoFit/>
          </a:bodyPr>
          <a:lstStyle/>
          <a:p>
            <a:r>
              <a:rPr lang="en-US" sz="2800" b="1" dirty="0"/>
              <a:t>2. Granting of Loans and Advances</a:t>
            </a:r>
          </a:p>
          <a:p>
            <a:br>
              <a:rPr lang="en-US" dirty="0"/>
            </a:br>
            <a:r>
              <a:rPr lang="en-US" sz="2400" dirty="0"/>
              <a:t>The bank advances loans to the business community and other members of the public. The rate charged is higher than what it pays on deposits. The difference in the interest rates (lending rate and the deposit rate) is its profit.</a:t>
            </a:r>
          </a:p>
          <a:p>
            <a:endParaRPr lang="en-US" sz="2400" dirty="0"/>
          </a:p>
          <a:p>
            <a:r>
              <a:rPr lang="en-US" sz="2400" dirty="0"/>
              <a:t>The types of bank loans and advances are :-</a:t>
            </a:r>
          </a:p>
          <a:p>
            <a:endParaRPr lang="en-US" sz="2400" dirty="0"/>
          </a:p>
          <a:p>
            <a:pPr marL="285750" indent="-285750">
              <a:buFont typeface="Wingdings" panose="05000000000000000000" pitchFamily="2" charset="2"/>
              <a:buChar char="q"/>
            </a:pPr>
            <a:r>
              <a:rPr lang="en-US" sz="2400" dirty="0"/>
              <a:t>Overdraft</a:t>
            </a:r>
          </a:p>
          <a:p>
            <a:pPr marL="285750" indent="-285750">
              <a:buFont typeface="Wingdings" panose="05000000000000000000" pitchFamily="2" charset="2"/>
              <a:buChar char="q"/>
            </a:pPr>
            <a:r>
              <a:rPr lang="en-US" sz="2400" dirty="0"/>
              <a:t>Cash Credits</a:t>
            </a:r>
          </a:p>
          <a:p>
            <a:pPr marL="285750" indent="-285750">
              <a:buFont typeface="Wingdings" panose="05000000000000000000" pitchFamily="2" charset="2"/>
              <a:buChar char="q"/>
            </a:pPr>
            <a:r>
              <a:rPr lang="en-US" sz="2400" dirty="0"/>
              <a:t>Loans</a:t>
            </a:r>
          </a:p>
          <a:p>
            <a:pPr marL="285750" indent="-285750">
              <a:buFont typeface="Wingdings" panose="05000000000000000000" pitchFamily="2" charset="2"/>
              <a:buChar char="q"/>
            </a:pPr>
            <a:r>
              <a:rPr lang="en-US" sz="2400" dirty="0"/>
              <a:t>Discounting of Bill of Exchange</a:t>
            </a:r>
          </a:p>
        </p:txBody>
      </p:sp>
    </p:spTree>
    <p:extLst>
      <p:ext uri="{BB962C8B-B14F-4D97-AF65-F5344CB8AC3E}">
        <p14:creationId xmlns:p14="http://schemas.microsoft.com/office/powerpoint/2010/main" val="1059414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p:txBody>
          <a:bodyPr/>
          <a:lstStyle/>
          <a:p>
            <a:r>
              <a:rPr lang="en-IN" sz="2400" dirty="0"/>
              <a:t>Stages in the Evolution of Banking in India :</a:t>
            </a:r>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130629"/>
            <a:ext cx="6252762" cy="7506118"/>
          </a:xfrm>
        </p:spPr>
        <p:txBody>
          <a:bodyPr>
            <a:normAutofit/>
          </a:bodyPr>
          <a:lstStyle/>
          <a:p>
            <a:pPr algn="ctr"/>
            <a:r>
              <a:rPr lang="en-US" sz="4400" dirty="0">
                <a:solidFill>
                  <a:srgbClr val="FF0000"/>
                </a:solidFill>
              </a:rPr>
              <a:t>Agency</a:t>
            </a:r>
            <a:r>
              <a:rPr lang="en-US" sz="2800" dirty="0">
                <a:solidFill>
                  <a:srgbClr val="FF0000"/>
                </a:solidFill>
              </a:rPr>
              <a:t> </a:t>
            </a:r>
            <a:r>
              <a:rPr lang="en-US" sz="4400" dirty="0">
                <a:solidFill>
                  <a:srgbClr val="FF0000"/>
                </a:solidFill>
              </a:rPr>
              <a:t>houses</a:t>
            </a:r>
            <a:r>
              <a:rPr lang="en-US" sz="2800" dirty="0">
                <a:solidFill>
                  <a:srgbClr val="FF0000"/>
                </a:solidFill>
              </a:rPr>
              <a:t>:</a:t>
            </a:r>
          </a:p>
          <a:p>
            <a:r>
              <a:rPr lang="en-US" sz="2000" dirty="0"/>
              <a:t>With the advent of the East India Company, India was a global trade destination for a number of commodities including cotton, silk, indigo, saltpetre and tea. </a:t>
            </a:r>
          </a:p>
          <a:p>
            <a:r>
              <a:rPr lang="en-US" sz="2000" dirty="0"/>
              <a:t>In order to trade these commodities with global markets, European traders needed banks to finance foreign trade. Indigenous bankers in India did not provide this particular banking function and hence the East India Company diversified its business by introducing agency houses in Calcutta which amongst others also performed banking functions.</a:t>
            </a:r>
          </a:p>
          <a:p>
            <a:r>
              <a:rPr lang="en-US" sz="2000" dirty="0"/>
              <a:t> These agency houses performed all the banking functions of receiving deposits, making advances and issuing paper money. Their responsibility of note circulation crucially helped them in carrying out their diversified lines of businesses as ship-owners, land owners, farmers, manufacturers, money lenders and bankers (Cooke, 1830). It was the agency house of Messrs. Alexander &amp; Co. which started the first European bank in India, called the Bank of Hindostan, in 1770 (Singh, 1966).</a:t>
            </a:r>
            <a:r>
              <a:rPr lang="en-IN" sz="2000" dirty="0"/>
              <a:t> Later on, many banks were established. But they disappeared as fast as they were born. Anybody could then start a bank. The field was free for </a:t>
            </a:r>
            <a:r>
              <a:rPr lang="en-US" sz="2000" dirty="0"/>
              <a:t>all.</a:t>
            </a:r>
          </a:p>
          <a:p>
            <a:endParaRPr lang="en-IN" sz="1200" dirty="0"/>
          </a:p>
        </p:txBody>
      </p:sp>
    </p:spTree>
    <p:extLst>
      <p:ext uri="{BB962C8B-B14F-4D97-AF65-F5344CB8AC3E}">
        <p14:creationId xmlns:p14="http://schemas.microsoft.com/office/powerpoint/2010/main" val="2532657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4000" dirty="0"/>
              <a:t>PRIMARY</a:t>
            </a:r>
          </a:p>
          <a:p>
            <a:r>
              <a:rPr lang="en-US" sz="4000" dirty="0"/>
              <a:t>FUNCTONS </a:t>
            </a:r>
          </a:p>
          <a:p>
            <a:endParaRPr lang="en-US" sz="4000" dirty="0"/>
          </a:p>
        </p:txBody>
      </p:sp>
      <p:sp>
        <p:nvSpPr>
          <p:cNvPr id="9" name="TextBox 8"/>
          <p:cNvSpPr txBox="1"/>
          <p:nvPr/>
        </p:nvSpPr>
        <p:spPr>
          <a:xfrm>
            <a:off x="3944203" y="1050878"/>
            <a:ext cx="5813946" cy="646331"/>
          </a:xfrm>
          <a:prstGeom prst="rect">
            <a:avLst/>
          </a:prstGeom>
          <a:noFill/>
        </p:spPr>
        <p:txBody>
          <a:bodyPr wrap="square" rtlCol="0">
            <a:spAutoFit/>
          </a:bodyPr>
          <a:lstStyle/>
          <a:p>
            <a:endParaRPr lang="en-US" dirty="0"/>
          </a:p>
          <a:p>
            <a:endParaRPr lang="en-US" dirty="0"/>
          </a:p>
        </p:txBody>
      </p:sp>
      <p:sp>
        <p:nvSpPr>
          <p:cNvPr id="10" name="TextBox 9"/>
          <p:cNvSpPr txBox="1"/>
          <p:nvPr/>
        </p:nvSpPr>
        <p:spPr>
          <a:xfrm>
            <a:off x="3794078" y="887104"/>
            <a:ext cx="6059606" cy="5909310"/>
          </a:xfrm>
          <a:prstGeom prst="rect">
            <a:avLst/>
          </a:prstGeom>
          <a:noFill/>
        </p:spPr>
        <p:txBody>
          <a:bodyPr wrap="square" rtlCol="0">
            <a:spAutoFit/>
          </a:bodyPr>
          <a:lstStyle/>
          <a:p>
            <a:r>
              <a:rPr lang="en-US" b="1" dirty="0"/>
              <a:t>a. Overdraft</a:t>
            </a:r>
          </a:p>
          <a:p>
            <a:br>
              <a:rPr lang="en-US" dirty="0"/>
            </a:br>
            <a:r>
              <a:rPr lang="en-US" dirty="0"/>
              <a:t>This type of advances are given to current account holders. No separate account is maintained. All entries are made in the current account. A certain amount is sanctioned as overdraft which can be withdrawn within a certain period of time say three months or so. Interest is charged on actual amount withdrawn. An overdraft facility is granted against a collateral security. It is sanctioned to businessman and firms.</a:t>
            </a:r>
          </a:p>
          <a:p>
            <a:br>
              <a:rPr lang="en-US" dirty="0"/>
            </a:br>
            <a:r>
              <a:rPr lang="en-US" b="1" dirty="0"/>
              <a:t>b. Cash Credits</a:t>
            </a:r>
          </a:p>
          <a:p>
            <a:br>
              <a:rPr lang="en-US" dirty="0"/>
            </a:br>
            <a:r>
              <a:rPr lang="en-US" dirty="0"/>
              <a:t>The client is allowed cash credit </a:t>
            </a:r>
            <a:r>
              <a:rPr lang="en-US" dirty="0" err="1"/>
              <a:t>upto</a:t>
            </a:r>
            <a:r>
              <a:rPr lang="en-US" dirty="0"/>
              <a:t> a specific limit fixed in advance. It can be given to current account holders as well as to others who do not have an account with bank. Separate cash credit account is maintained. Interest is charged on the amount withdrawn in excess of limit. The cash credit is given against the security of tangible assets and / or guarantees. The advance is given for a longer period and a larger amount of loan is sanctioned than that of overdraft.</a:t>
            </a:r>
          </a:p>
          <a:p>
            <a:endParaRPr lang="en-US" dirty="0"/>
          </a:p>
        </p:txBody>
      </p:sp>
    </p:spTree>
    <p:extLst>
      <p:ext uri="{BB962C8B-B14F-4D97-AF65-F5344CB8AC3E}">
        <p14:creationId xmlns:p14="http://schemas.microsoft.com/office/powerpoint/2010/main" val="1817105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3600" dirty="0"/>
              <a:t>PRIMARY</a:t>
            </a:r>
          </a:p>
          <a:p>
            <a:r>
              <a:rPr lang="en-US" sz="3600" dirty="0"/>
              <a:t>FUNCTONS </a:t>
            </a:r>
          </a:p>
          <a:p>
            <a:endParaRPr lang="en-US" dirty="0"/>
          </a:p>
        </p:txBody>
      </p:sp>
      <p:sp>
        <p:nvSpPr>
          <p:cNvPr id="9" name="TextBox 8"/>
          <p:cNvSpPr txBox="1"/>
          <p:nvPr/>
        </p:nvSpPr>
        <p:spPr>
          <a:xfrm>
            <a:off x="3794078" y="859809"/>
            <a:ext cx="5486400" cy="5909310"/>
          </a:xfrm>
          <a:prstGeom prst="rect">
            <a:avLst/>
          </a:prstGeom>
          <a:noFill/>
        </p:spPr>
        <p:txBody>
          <a:bodyPr wrap="square" rtlCol="0">
            <a:spAutoFit/>
          </a:bodyPr>
          <a:lstStyle/>
          <a:p>
            <a:r>
              <a:rPr lang="en-US" b="1"/>
              <a:t>c. Loans</a:t>
            </a:r>
          </a:p>
          <a:p>
            <a:br>
              <a:rPr lang="en-US"/>
            </a:br>
            <a:r>
              <a:rPr lang="en-US"/>
              <a:t>It is normally for short term say a period of one year or medium term say a period of five years. Now-a-days, banks do lend money for long term. Repayment of money can be in the form of installments spread over a period of time or in a lumpsum amount. Interest is charged on the actual amount sanctioned, whether withdrawn or not. The rate of interest may be slightly lower than what is charged on overdrafts and cash credits. Loans are normally secured against tangible assets of the company.</a:t>
            </a:r>
          </a:p>
          <a:p>
            <a:br>
              <a:rPr lang="en-US"/>
            </a:br>
            <a:r>
              <a:rPr lang="en-US" b="1"/>
              <a:t>d. Discounting of Bill of Exchange</a:t>
            </a:r>
          </a:p>
          <a:p>
            <a:br>
              <a:rPr lang="en-US"/>
            </a:br>
            <a:r>
              <a:rPr lang="en-US"/>
              <a:t>The bank can advance money by discounting or by purchasing bills of exchange both domestic and foreign bills. The bank pays the bill amount to the drawer or the beneficiary of the bill by deducting usual discount charges. On maturity, the bill is presented to the drawee or acceptor of the bill and the amount is collected.</a:t>
            </a:r>
            <a:endParaRPr lang="en-US" dirty="0"/>
          </a:p>
        </p:txBody>
      </p:sp>
    </p:spTree>
    <p:extLst>
      <p:ext uri="{BB962C8B-B14F-4D97-AF65-F5344CB8AC3E}">
        <p14:creationId xmlns:p14="http://schemas.microsoft.com/office/powerpoint/2010/main" val="1207160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2800" dirty="0"/>
              <a:t>SECONDARY </a:t>
            </a:r>
          </a:p>
          <a:p>
            <a:r>
              <a:rPr lang="en-US" sz="2800" dirty="0"/>
              <a:t>FUNCTIONS</a:t>
            </a:r>
          </a:p>
        </p:txBody>
      </p:sp>
      <p:sp>
        <p:nvSpPr>
          <p:cNvPr id="9" name="TextBox 8"/>
          <p:cNvSpPr txBox="1"/>
          <p:nvPr/>
        </p:nvSpPr>
        <p:spPr>
          <a:xfrm>
            <a:off x="3848669" y="914400"/>
            <a:ext cx="5827594" cy="4401205"/>
          </a:xfrm>
          <a:prstGeom prst="rect">
            <a:avLst/>
          </a:prstGeom>
          <a:noFill/>
        </p:spPr>
        <p:txBody>
          <a:bodyPr wrap="square" rtlCol="0">
            <a:spAutoFit/>
          </a:bodyPr>
          <a:lstStyle/>
          <a:p>
            <a:r>
              <a:rPr lang="en-US" sz="4000" dirty="0"/>
              <a:t>The bank performs a number of secondary functions, also called as non-banking functions.</a:t>
            </a:r>
          </a:p>
          <a:p>
            <a:pPr marL="457200" indent="-457200">
              <a:buFont typeface="Wingdings" panose="05000000000000000000" pitchFamily="2" charset="2"/>
              <a:buChar char="v"/>
            </a:pPr>
            <a:r>
              <a:rPr lang="en-US" sz="4000" dirty="0"/>
              <a:t>AGENCY FUNCTIONS </a:t>
            </a:r>
          </a:p>
          <a:p>
            <a:pPr marL="457200" indent="-457200">
              <a:buFont typeface="Wingdings" panose="05000000000000000000" pitchFamily="2" charset="2"/>
              <a:buChar char="v"/>
            </a:pPr>
            <a:r>
              <a:rPr lang="en-US" sz="4000" dirty="0"/>
              <a:t>GENERAL UTILITY FUNCTIONS</a:t>
            </a:r>
          </a:p>
        </p:txBody>
      </p:sp>
    </p:spTree>
    <p:extLst>
      <p:ext uri="{BB962C8B-B14F-4D97-AF65-F5344CB8AC3E}">
        <p14:creationId xmlns:p14="http://schemas.microsoft.com/office/powerpoint/2010/main" val="1478756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3200" dirty="0"/>
              <a:t>SECONDARY </a:t>
            </a:r>
          </a:p>
          <a:p>
            <a:r>
              <a:rPr lang="en-US" sz="3200" dirty="0"/>
              <a:t>FUNCTIONS</a:t>
            </a:r>
          </a:p>
        </p:txBody>
      </p:sp>
      <p:sp>
        <p:nvSpPr>
          <p:cNvPr id="9" name="TextBox 8"/>
          <p:cNvSpPr txBox="1"/>
          <p:nvPr/>
        </p:nvSpPr>
        <p:spPr>
          <a:xfrm>
            <a:off x="3766782" y="805218"/>
            <a:ext cx="6182436" cy="5970865"/>
          </a:xfrm>
          <a:prstGeom prst="rect">
            <a:avLst/>
          </a:prstGeom>
          <a:noFill/>
        </p:spPr>
        <p:txBody>
          <a:bodyPr wrap="square" rtlCol="0">
            <a:spAutoFit/>
          </a:bodyPr>
          <a:lstStyle/>
          <a:p>
            <a:endParaRPr lang="en-US" sz="2800" b="1" dirty="0"/>
          </a:p>
          <a:p>
            <a:endParaRPr lang="en-US" sz="2800" b="1" dirty="0"/>
          </a:p>
          <a:p>
            <a:r>
              <a:rPr lang="en-US" sz="2800" b="1" dirty="0"/>
              <a:t>1. Agency Functions</a:t>
            </a:r>
          </a:p>
          <a:p>
            <a:br>
              <a:rPr lang="en-US" dirty="0"/>
            </a:br>
            <a:r>
              <a:rPr lang="en-US" sz="2800" dirty="0"/>
              <a:t>The bank acts as an agent of its customers. The bank performs a number of agency functions which includes :-</a:t>
            </a:r>
          </a:p>
          <a:p>
            <a:pPr marL="342900" indent="-342900">
              <a:buFont typeface="Wingdings" panose="05000000000000000000" pitchFamily="2" charset="2"/>
              <a:buChar char="q"/>
            </a:pPr>
            <a:r>
              <a:rPr lang="en-US" sz="2800" dirty="0"/>
              <a:t>Transfer of Funds</a:t>
            </a:r>
          </a:p>
          <a:p>
            <a:pPr marL="285750" indent="-285750">
              <a:buFont typeface="Wingdings" panose="05000000000000000000" pitchFamily="2" charset="2"/>
              <a:buChar char="q"/>
            </a:pPr>
            <a:r>
              <a:rPr lang="en-US" sz="2800" dirty="0"/>
              <a:t>Collection of </a:t>
            </a:r>
            <a:r>
              <a:rPr lang="en-US" sz="2800" dirty="0" err="1"/>
              <a:t>Cheques</a:t>
            </a:r>
            <a:endParaRPr lang="en-US" sz="2800" dirty="0"/>
          </a:p>
          <a:p>
            <a:pPr marL="285750" indent="-285750">
              <a:buFont typeface="Wingdings" panose="05000000000000000000" pitchFamily="2" charset="2"/>
              <a:buChar char="q"/>
            </a:pPr>
            <a:r>
              <a:rPr lang="en-US" sz="2800" dirty="0"/>
              <a:t>Periodic Payments</a:t>
            </a:r>
          </a:p>
          <a:p>
            <a:pPr marL="285750" indent="-285750">
              <a:buFont typeface="Wingdings" panose="05000000000000000000" pitchFamily="2" charset="2"/>
              <a:buChar char="q"/>
            </a:pPr>
            <a:r>
              <a:rPr lang="en-US" sz="2800" dirty="0"/>
              <a:t>Portfolio Management</a:t>
            </a:r>
          </a:p>
          <a:p>
            <a:pPr marL="285750" indent="-285750">
              <a:buFont typeface="Wingdings" panose="05000000000000000000" pitchFamily="2" charset="2"/>
              <a:buChar char="q"/>
            </a:pPr>
            <a:r>
              <a:rPr lang="en-US" sz="2800" dirty="0"/>
              <a:t>Periodic Collections</a:t>
            </a:r>
          </a:p>
          <a:p>
            <a:pPr marL="285750" indent="-285750">
              <a:buFont typeface="Wingdings" panose="05000000000000000000" pitchFamily="2" charset="2"/>
              <a:buChar char="q"/>
            </a:pPr>
            <a:r>
              <a:rPr lang="en-US" sz="2800" dirty="0"/>
              <a:t>Other Agency Functions</a:t>
            </a:r>
          </a:p>
          <a:p>
            <a:endParaRPr lang="en-US" sz="2800" dirty="0"/>
          </a:p>
        </p:txBody>
      </p:sp>
    </p:spTree>
    <p:extLst>
      <p:ext uri="{BB962C8B-B14F-4D97-AF65-F5344CB8AC3E}">
        <p14:creationId xmlns:p14="http://schemas.microsoft.com/office/powerpoint/2010/main" val="2284297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3200" dirty="0"/>
              <a:t>SECONDARY </a:t>
            </a:r>
          </a:p>
          <a:p>
            <a:r>
              <a:rPr lang="en-US" sz="3200" dirty="0"/>
              <a:t>FUNCTIONS</a:t>
            </a:r>
          </a:p>
          <a:p>
            <a:endParaRPr lang="en-US" sz="3200" dirty="0"/>
          </a:p>
        </p:txBody>
      </p:sp>
      <p:sp>
        <p:nvSpPr>
          <p:cNvPr id="9" name="TextBox 8"/>
          <p:cNvSpPr txBox="1"/>
          <p:nvPr/>
        </p:nvSpPr>
        <p:spPr>
          <a:xfrm>
            <a:off x="3794078" y="1119116"/>
            <a:ext cx="6059606" cy="5355312"/>
          </a:xfrm>
          <a:prstGeom prst="rect">
            <a:avLst/>
          </a:prstGeom>
          <a:noFill/>
        </p:spPr>
        <p:txBody>
          <a:bodyPr wrap="square" rtlCol="0">
            <a:spAutoFit/>
          </a:bodyPr>
          <a:lstStyle/>
          <a:p>
            <a:endParaRPr lang="en-US" dirty="0"/>
          </a:p>
          <a:p>
            <a:r>
              <a:rPr lang="en-US" b="1" dirty="0"/>
              <a:t>a. Transfer of Funds</a:t>
            </a:r>
          </a:p>
          <a:p>
            <a:br>
              <a:rPr lang="en-US" dirty="0"/>
            </a:br>
            <a:r>
              <a:rPr lang="en-US" dirty="0"/>
              <a:t>The bank transfer funds from one branch to another or from one place to another.</a:t>
            </a:r>
          </a:p>
          <a:p>
            <a:br>
              <a:rPr lang="en-US" dirty="0"/>
            </a:br>
            <a:r>
              <a:rPr lang="en-US" b="1" dirty="0"/>
              <a:t>b. Collection of </a:t>
            </a:r>
            <a:r>
              <a:rPr lang="en-US" b="1" dirty="0" err="1"/>
              <a:t>Cheques</a:t>
            </a:r>
            <a:endParaRPr lang="en-US" b="1" dirty="0"/>
          </a:p>
          <a:p>
            <a:br>
              <a:rPr lang="en-US" dirty="0"/>
            </a:br>
            <a:r>
              <a:rPr lang="en-US" dirty="0"/>
              <a:t>The bank collects the money of the </a:t>
            </a:r>
            <a:r>
              <a:rPr lang="en-US" dirty="0" err="1"/>
              <a:t>cheques</a:t>
            </a:r>
            <a:r>
              <a:rPr lang="en-US" dirty="0"/>
              <a:t> through clearing section of its customers. The bank also collects money of the bills of exchange.</a:t>
            </a:r>
          </a:p>
          <a:p>
            <a:br>
              <a:rPr lang="en-US" dirty="0"/>
            </a:br>
            <a:r>
              <a:rPr lang="en-US" b="1" dirty="0"/>
              <a:t>c. Periodic Payments</a:t>
            </a:r>
          </a:p>
          <a:p>
            <a:br>
              <a:rPr lang="en-US" dirty="0"/>
            </a:br>
            <a:r>
              <a:rPr lang="en-US" dirty="0"/>
              <a:t>On standing instructions of the client, the bank makes periodic payments in respect of electricity bills, rent, etc.</a:t>
            </a:r>
          </a:p>
          <a:p>
            <a:endParaRPr lang="en-US" dirty="0"/>
          </a:p>
          <a:p>
            <a:endParaRPr lang="en-US" dirty="0"/>
          </a:p>
          <a:p>
            <a:endParaRPr lang="en-US" dirty="0"/>
          </a:p>
        </p:txBody>
      </p:sp>
    </p:spTree>
    <p:extLst>
      <p:ext uri="{BB962C8B-B14F-4D97-AF65-F5344CB8AC3E}">
        <p14:creationId xmlns:p14="http://schemas.microsoft.com/office/powerpoint/2010/main" val="2962753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dirty="0"/>
              <a:t>SECONDARY </a:t>
            </a:r>
          </a:p>
          <a:p>
            <a:r>
              <a:rPr lang="en-US" dirty="0"/>
              <a:t>FUNCTIONS</a:t>
            </a:r>
          </a:p>
          <a:p>
            <a:endParaRPr lang="en-US" dirty="0"/>
          </a:p>
        </p:txBody>
      </p:sp>
      <p:sp>
        <p:nvSpPr>
          <p:cNvPr id="9" name="TextBox 8"/>
          <p:cNvSpPr txBox="1"/>
          <p:nvPr/>
        </p:nvSpPr>
        <p:spPr>
          <a:xfrm>
            <a:off x="3875964" y="818866"/>
            <a:ext cx="5909481" cy="5632311"/>
          </a:xfrm>
          <a:prstGeom prst="rect">
            <a:avLst/>
          </a:prstGeom>
          <a:noFill/>
        </p:spPr>
        <p:txBody>
          <a:bodyPr wrap="square" rtlCol="0">
            <a:spAutoFit/>
          </a:bodyPr>
          <a:lstStyle/>
          <a:p>
            <a:endParaRPr lang="en-US" dirty="0"/>
          </a:p>
          <a:p>
            <a:r>
              <a:rPr lang="en-US" b="1" dirty="0"/>
              <a:t>d. Portfolio Management</a:t>
            </a:r>
          </a:p>
          <a:p>
            <a:br>
              <a:rPr lang="en-US" dirty="0"/>
            </a:br>
            <a:r>
              <a:rPr lang="en-US" dirty="0"/>
              <a:t>The banks also undertakes to purchase and sell the shares and debentures on behalf of the clients and accordingly debits or credits the account. This facility is called portfolio management.</a:t>
            </a:r>
          </a:p>
          <a:p>
            <a:br>
              <a:rPr lang="en-US" dirty="0"/>
            </a:br>
            <a:r>
              <a:rPr lang="en-US" b="1" dirty="0"/>
              <a:t>e. Periodic Collections</a:t>
            </a:r>
          </a:p>
          <a:p>
            <a:br>
              <a:rPr lang="en-US" dirty="0"/>
            </a:br>
            <a:r>
              <a:rPr lang="en-US" dirty="0"/>
              <a:t>The bank collects salary, pension, dividend and such other periodic collections on behalf of the client.</a:t>
            </a:r>
          </a:p>
          <a:p>
            <a:br>
              <a:rPr lang="en-US" dirty="0"/>
            </a:br>
            <a:endParaRPr lang="en-US" dirty="0"/>
          </a:p>
          <a:p>
            <a:r>
              <a:rPr lang="en-US" b="1" dirty="0"/>
              <a:t>f. Other Agency Functions</a:t>
            </a:r>
          </a:p>
          <a:p>
            <a:br>
              <a:rPr lang="en-US" dirty="0"/>
            </a:br>
            <a:r>
              <a:rPr lang="en-US" dirty="0"/>
              <a:t>They act as trustees, executors, advisers and administrators on behalf of its clients. They act as representatives of clients to deal with other banks and institutions.</a:t>
            </a:r>
          </a:p>
          <a:p>
            <a:endParaRPr lang="en-US" dirty="0"/>
          </a:p>
        </p:txBody>
      </p:sp>
    </p:spTree>
    <p:extLst>
      <p:ext uri="{BB962C8B-B14F-4D97-AF65-F5344CB8AC3E}">
        <p14:creationId xmlns:p14="http://schemas.microsoft.com/office/powerpoint/2010/main" val="3413222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3200" dirty="0"/>
              <a:t>SECONDARY </a:t>
            </a:r>
          </a:p>
          <a:p>
            <a:r>
              <a:rPr lang="en-US" sz="3200" dirty="0"/>
              <a:t>FUNCTIONS</a:t>
            </a:r>
          </a:p>
        </p:txBody>
      </p:sp>
      <p:sp>
        <p:nvSpPr>
          <p:cNvPr id="9" name="TextBox 8"/>
          <p:cNvSpPr txBox="1"/>
          <p:nvPr/>
        </p:nvSpPr>
        <p:spPr>
          <a:xfrm>
            <a:off x="3766782" y="846161"/>
            <a:ext cx="6168788" cy="5755422"/>
          </a:xfrm>
          <a:prstGeom prst="rect">
            <a:avLst/>
          </a:prstGeom>
          <a:noFill/>
        </p:spPr>
        <p:txBody>
          <a:bodyPr wrap="square" rtlCol="0">
            <a:spAutoFit/>
          </a:bodyPr>
          <a:lstStyle/>
          <a:p>
            <a:endParaRPr lang="en-US" dirty="0"/>
          </a:p>
          <a:p>
            <a:r>
              <a:rPr lang="en-US" sz="4000" b="1" dirty="0"/>
              <a:t>2. General Utility Functions</a:t>
            </a:r>
          </a:p>
          <a:p>
            <a:r>
              <a:rPr lang="en-US" sz="2800" dirty="0"/>
              <a:t>The bank also performs general utility functions, such as :-</a:t>
            </a:r>
          </a:p>
          <a:p>
            <a:pPr marL="285750" indent="-285750">
              <a:buFont typeface="Wingdings" panose="05000000000000000000" pitchFamily="2" charset="2"/>
              <a:buChar char="q"/>
            </a:pPr>
            <a:r>
              <a:rPr lang="en-US" sz="2800" dirty="0"/>
              <a:t>Issue of Drafts, Letter of Credits, etc.</a:t>
            </a:r>
          </a:p>
          <a:p>
            <a:pPr marL="285750" indent="-285750">
              <a:buFont typeface="Wingdings" panose="05000000000000000000" pitchFamily="2" charset="2"/>
              <a:buChar char="q"/>
            </a:pPr>
            <a:r>
              <a:rPr lang="en-US" sz="2800" dirty="0"/>
              <a:t>Locker Facility</a:t>
            </a:r>
          </a:p>
          <a:p>
            <a:pPr marL="285750" indent="-285750">
              <a:buFont typeface="Wingdings" panose="05000000000000000000" pitchFamily="2" charset="2"/>
              <a:buChar char="q"/>
            </a:pPr>
            <a:r>
              <a:rPr lang="en-US" sz="2800" dirty="0"/>
              <a:t>Underwriting of Shares</a:t>
            </a:r>
          </a:p>
          <a:p>
            <a:pPr marL="285750" indent="-285750">
              <a:buFont typeface="Wingdings" panose="05000000000000000000" pitchFamily="2" charset="2"/>
              <a:buChar char="q"/>
            </a:pPr>
            <a:r>
              <a:rPr lang="en-US" sz="2800" dirty="0"/>
              <a:t>Dealing in Foreign Exchange</a:t>
            </a:r>
          </a:p>
          <a:p>
            <a:pPr marL="285750" indent="-285750">
              <a:buFont typeface="Wingdings" panose="05000000000000000000" pitchFamily="2" charset="2"/>
              <a:buChar char="q"/>
            </a:pPr>
            <a:r>
              <a:rPr lang="en-US" sz="2800" dirty="0"/>
              <a:t>Project Reports</a:t>
            </a:r>
          </a:p>
          <a:p>
            <a:pPr marL="285750" indent="-285750">
              <a:buFont typeface="Wingdings" panose="05000000000000000000" pitchFamily="2" charset="2"/>
              <a:buChar char="q"/>
            </a:pPr>
            <a:r>
              <a:rPr lang="en-US" sz="2800" dirty="0"/>
              <a:t>Social Welfare </a:t>
            </a:r>
            <a:r>
              <a:rPr lang="en-US" sz="2800" dirty="0" err="1"/>
              <a:t>Programmes</a:t>
            </a:r>
            <a:endParaRPr lang="en-US" sz="2800" dirty="0"/>
          </a:p>
          <a:p>
            <a:pPr marL="285750" indent="-285750">
              <a:buFont typeface="Wingdings" panose="05000000000000000000" pitchFamily="2" charset="2"/>
              <a:buChar char="q"/>
            </a:pPr>
            <a:r>
              <a:rPr lang="en-US" sz="2800" dirty="0"/>
              <a:t>Other Utility Functions</a:t>
            </a:r>
          </a:p>
          <a:p>
            <a:endParaRPr lang="en-US" dirty="0"/>
          </a:p>
        </p:txBody>
      </p:sp>
    </p:spTree>
    <p:extLst>
      <p:ext uri="{BB962C8B-B14F-4D97-AF65-F5344CB8AC3E}">
        <p14:creationId xmlns:p14="http://schemas.microsoft.com/office/powerpoint/2010/main" val="1299555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3200" dirty="0"/>
              <a:t>SECONDARY </a:t>
            </a:r>
          </a:p>
          <a:p>
            <a:r>
              <a:rPr lang="en-US" sz="3200" dirty="0"/>
              <a:t>FUNCTIONS </a:t>
            </a:r>
          </a:p>
        </p:txBody>
      </p:sp>
      <p:sp>
        <p:nvSpPr>
          <p:cNvPr id="9" name="TextBox 8"/>
          <p:cNvSpPr txBox="1"/>
          <p:nvPr/>
        </p:nvSpPr>
        <p:spPr>
          <a:xfrm>
            <a:off x="3807725" y="750627"/>
            <a:ext cx="6032311" cy="6186309"/>
          </a:xfrm>
          <a:prstGeom prst="rect">
            <a:avLst/>
          </a:prstGeom>
          <a:noFill/>
        </p:spPr>
        <p:txBody>
          <a:bodyPr wrap="square" rtlCol="0">
            <a:spAutoFit/>
          </a:bodyPr>
          <a:lstStyle/>
          <a:p>
            <a:endParaRPr lang="en-US" b="1" dirty="0"/>
          </a:p>
          <a:p>
            <a:endParaRPr lang="en-US" b="1" dirty="0"/>
          </a:p>
          <a:p>
            <a:r>
              <a:rPr lang="en-US" b="1" dirty="0"/>
              <a:t>a. Issue of Drafts and Letter of Credits</a:t>
            </a:r>
          </a:p>
          <a:p>
            <a:br>
              <a:rPr lang="en-US" dirty="0"/>
            </a:br>
            <a:r>
              <a:rPr lang="en-US" dirty="0"/>
              <a:t>Banks issue drafts for transferring money from one place to another. It also issues letter of credit, especially in case of, import trade. It also issues </a:t>
            </a:r>
            <a:r>
              <a:rPr lang="en-US" dirty="0" err="1"/>
              <a:t>travellers'</a:t>
            </a:r>
            <a:r>
              <a:rPr lang="en-US" dirty="0"/>
              <a:t> </a:t>
            </a:r>
            <a:r>
              <a:rPr lang="en-US" dirty="0" err="1"/>
              <a:t>cheques</a:t>
            </a:r>
            <a:r>
              <a:rPr lang="en-US" dirty="0"/>
              <a:t>.</a:t>
            </a:r>
          </a:p>
          <a:p>
            <a:br>
              <a:rPr lang="en-US" dirty="0"/>
            </a:br>
            <a:r>
              <a:rPr lang="en-US" b="1" dirty="0"/>
              <a:t>b. Locker Facility</a:t>
            </a:r>
          </a:p>
          <a:p>
            <a:br>
              <a:rPr lang="en-US" dirty="0"/>
            </a:br>
            <a:r>
              <a:rPr lang="en-US" dirty="0"/>
              <a:t>The bank provides a locker facility for the safe custody of valuable documents, gold ornaments and other valuables.</a:t>
            </a:r>
          </a:p>
          <a:p>
            <a:br>
              <a:rPr lang="en-US" dirty="0"/>
            </a:br>
            <a:r>
              <a:rPr lang="en-US" b="1" dirty="0"/>
              <a:t>c. Underwriting of Shares</a:t>
            </a:r>
          </a:p>
          <a:p>
            <a:br>
              <a:rPr lang="en-US" dirty="0"/>
            </a:br>
            <a:r>
              <a:rPr lang="en-US" dirty="0"/>
              <a:t>The bank underwrites shares and debentures through its merchant banking division.</a:t>
            </a:r>
          </a:p>
          <a:p>
            <a:br>
              <a:rPr lang="en-US" dirty="0"/>
            </a:br>
            <a:r>
              <a:rPr lang="en-US" b="1" dirty="0"/>
              <a:t>d. Dealing in Foreign Exchange</a:t>
            </a:r>
          </a:p>
          <a:p>
            <a:br>
              <a:rPr lang="en-US" dirty="0"/>
            </a:br>
            <a:r>
              <a:rPr lang="en-US" dirty="0"/>
              <a:t>The commercial banks are allowed by RBI to deal in foreign exchange.</a:t>
            </a:r>
          </a:p>
        </p:txBody>
      </p:sp>
    </p:spTree>
    <p:extLst>
      <p:ext uri="{BB962C8B-B14F-4D97-AF65-F5344CB8AC3E}">
        <p14:creationId xmlns:p14="http://schemas.microsoft.com/office/powerpoint/2010/main" val="4042229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sz="3200" dirty="0"/>
              <a:t>SECONDARY </a:t>
            </a:r>
          </a:p>
          <a:p>
            <a:r>
              <a:rPr lang="en-US" sz="3200" dirty="0"/>
              <a:t>FUNCTIONS </a:t>
            </a:r>
          </a:p>
        </p:txBody>
      </p:sp>
      <p:sp>
        <p:nvSpPr>
          <p:cNvPr id="9" name="TextBox 8"/>
          <p:cNvSpPr txBox="1"/>
          <p:nvPr/>
        </p:nvSpPr>
        <p:spPr>
          <a:xfrm>
            <a:off x="3875964" y="586854"/>
            <a:ext cx="5991367" cy="5909310"/>
          </a:xfrm>
          <a:prstGeom prst="rect">
            <a:avLst/>
          </a:prstGeom>
          <a:noFill/>
        </p:spPr>
        <p:txBody>
          <a:bodyPr wrap="square" rtlCol="0">
            <a:spAutoFit/>
          </a:bodyPr>
          <a:lstStyle/>
          <a:p>
            <a:endParaRPr lang="en-US" dirty="0"/>
          </a:p>
          <a:p>
            <a:endParaRPr lang="en-US" b="1" dirty="0"/>
          </a:p>
          <a:p>
            <a:endParaRPr lang="en-US" b="1" dirty="0"/>
          </a:p>
          <a:p>
            <a:endParaRPr lang="en-US" b="1" dirty="0"/>
          </a:p>
          <a:p>
            <a:r>
              <a:rPr lang="en-US" b="1" dirty="0"/>
              <a:t>e. Project Reports</a:t>
            </a:r>
          </a:p>
          <a:p>
            <a:br>
              <a:rPr lang="en-US" dirty="0"/>
            </a:br>
            <a:r>
              <a:rPr lang="en-US" dirty="0"/>
              <a:t>The bank may also undertake to prepare project reports on behalf of its clients.</a:t>
            </a:r>
          </a:p>
          <a:p>
            <a:br>
              <a:rPr lang="en-US" dirty="0"/>
            </a:br>
            <a:r>
              <a:rPr lang="en-US" b="1" dirty="0"/>
              <a:t>f. Social Welfare </a:t>
            </a:r>
            <a:r>
              <a:rPr lang="en-US" b="1" dirty="0" err="1"/>
              <a:t>Programmes</a:t>
            </a:r>
            <a:endParaRPr lang="en-US" b="1" dirty="0"/>
          </a:p>
          <a:p>
            <a:br>
              <a:rPr lang="en-US" dirty="0"/>
            </a:br>
            <a:r>
              <a:rPr lang="en-US" dirty="0"/>
              <a:t>It undertakes social welfare </a:t>
            </a:r>
            <a:r>
              <a:rPr lang="en-US" dirty="0" err="1"/>
              <a:t>programmes</a:t>
            </a:r>
            <a:r>
              <a:rPr lang="en-US" dirty="0"/>
              <a:t>, such as adult literacy </a:t>
            </a:r>
            <a:r>
              <a:rPr lang="en-US" dirty="0" err="1"/>
              <a:t>programmes</a:t>
            </a:r>
            <a:r>
              <a:rPr lang="en-US" dirty="0"/>
              <a:t>, public welfare campaigns, etc.</a:t>
            </a:r>
          </a:p>
          <a:p>
            <a:br>
              <a:rPr lang="en-US" dirty="0"/>
            </a:br>
            <a:r>
              <a:rPr lang="en-US" b="1" dirty="0"/>
              <a:t>g. Other Utility Functions</a:t>
            </a:r>
          </a:p>
          <a:p>
            <a:br>
              <a:rPr lang="en-US" dirty="0"/>
            </a:br>
            <a:r>
              <a:rPr lang="en-US" dirty="0"/>
              <a:t>It acts as a referee to financial standing of customers. It collects creditworthiness information about clients of its customers. It provides market information to its customers, etc. It provides </a:t>
            </a:r>
            <a:r>
              <a:rPr lang="en-US" dirty="0" err="1"/>
              <a:t>travellers'</a:t>
            </a:r>
            <a:r>
              <a:rPr lang="en-US" dirty="0"/>
              <a:t> </a:t>
            </a:r>
            <a:r>
              <a:rPr lang="en-US" dirty="0" err="1"/>
              <a:t>cheque</a:t>
            </a:r>
            <a:r>
              <a:rPr lang="en-US" dirty="0"/>
              <a:t> facility.</a:t>
            </a:r>
          </a:p>
          <a:p>
            <a:endParaRPr lang="en-US" dirty="0"/>
          </a:p>
        </p:txBody>
      </p:sp>
    </p:spTree>
    <p:extLst>
      <p:ext uri="{BB962C8B-B14F-4D97-AF65-F5344CB8AC3E}">
        <p14:creationId xmlns:p14="http://schemas.microsoft.com/office/powerpoint/2010/main" val="2034504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07725" y="3424535"/>
            <a:ext cx="4913193"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THANKYOU</a:t>
            </a:r>
          </a:p>
        </p:txBody>
      </p:sp>
    </p:spTree>
    <p:extLst>
      <p:ext uri="{BB962C8B-B14F-4D97-AF65-F5344CB8AC3E}">
        <p14:creationId xmlns:p14="http://schemas.microsoft.com/office/powerpoint/2010/main" val="354776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p:txBody>
          <a:bodyPr/>
          <a:lstStyle/>
          <a:p>
            <a:r>
              <a:rPr lang="en-IN" sz="2400" dirty="0"/>
              <a:t>Stages in the Evolution of Banking in India :</a:t>
            </a:r>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130629"/>
            <a:ext cx="6252762" cy="7506118"/>
          </a:xfrm>
        </p:spPr>
        <p:txBody>
          <a:bodyPr>
            <a:normAutofit fontScale="92500"/>
          </a:bodyPr>
          <a:lstStyle/>
          <a:p>
            <a:pPr algn="ctr"/>
            <a:r>
              <a:rPr lang="en-US" sz="4400" dirty="0">
                <a:solidFill>
                  <a:srgbClr val="FF0000"/>
                </a:solidFill>
              </a:rPr>
              <a:t>Presidency Banks</a:t>
            </a:r>
            <a:endParaRPr lang="en-IN" sz="4400" dirty="0">
              <a:solidFill>
                <a:srgbClr val="FF0000"/>
              </a:solidFill>
            </a:endParaRPr>
          </a:p>
          <a:p>
            <a:r>
              <a:rPr lang="en-IN" sz="2000" dirty="0"/>
              <a:t>The East India Company(Europeans) took initiative in establishing Presidency Banks by contributing 20% of their share capital to meet its own demand for funds. </a:t>
            </a:r>
            <a:r>
              <a:rPr lang="en-US" sz="2000" dirty="0"/>
              <a:t>The Presidency Banks were the Bank of Bengal, established on 2 June 1806, the Bank of Bombay (incorporated on 15 April 1840), and the Bank of Madras (incorporated on 1 July 1843).</a:t>
            </a:r>
          </a:p>
          <a:p>
            <a:endParaRPr lang="en-US" sz="2000" dirty="0"/>
          </a:p>
          <a:p>
            <a:pPr algn="ctr"/>
            <a:r>
              <a:rPr lang="en-US" sz="4400" dirty="0">
                <a:solidFill>
                  <a:srgbClr val="FF0000"/>
                </a:solidFill>
              </a:rPr>
              <a:t>Joint Stock </a:t>
            </a:r>
            <a:r>
              <a:rPr lang="en-US" sz="900" dirty="0">
                <a:solidFill>
                  <a:srgbClr val="FF0000"/>
                </a:solidFill>
              </a:rPr>
              <a:t> </a:t>
            </a:r>
            <a:r>
              <a:rPr lang="en-US" sz="4400" dirty="0">
                <a:solidFill>
                  <a:srgbClr val="FF0000"/>
                </a:solidFill>
              </a:rPr>
              <a:t>Banks</a:t>
            </a:r>
          </a:p>
          <a:p>
            <a:r>
              <a:rPr lang="en-US" sz="2000" dirty="0"/>
              <a:t>The Presidency banks, namely Bank of Bengal, Bank of Madras and Bank of Bombay, were established by the East India Company more than a century ago with a view to manage its finances in the country and also lend money to the Indian mercantile class. However, these banks (managed by the Brits) were not comfortable lending money to Indian businessmen, mainly because they found it difficult to understand the `HUF-way' (Hindu Undivided Family) of doing business</a:t>
            </a:r>
            <a:r>
              <a:rPr lang="en-US" sz="2200" dirty="0"/>
              <a:t>.</a:t>
            </a:r>
            <a:r>
              <a:rPr lang="en-IN" sz="2200" dirty="0"/>
              <a:t> By the turn of the century, many banks with the initiative of Indians were established. Punjab National Bank, Allahabad Bank, Bank of Baroda are some of the banks then established. Many foreigners also came in the field of Indian </a:t>
            </a:r>
            <a:r>
              <a:rPr lang="en-US" sz="2200" dirty="0"/>
              <a:t>banking.</a:t>
            </a:r>
          </a:p>
          <a:p>
            <a:br>
              <a:rPr lang="en-US" sz="2000" dirty="0"/>
            </a:br>
            <a:endParaRPr lang="en-IN" sz="2000" dirty="0">
              <a:solidFill>
                <a:schemeClr val="accent1">
                  <a:lumMod val="75000"/>
                </a:schemeClr>
              </a:solidFill>
            </a:endParaRPr>
          </a:p>
          <a:p>
            <a:pPr algn="ctr"/>
            <a:endParaRPr lang="en-IN" sz="2400" dirty="0"/>
          </a:p>
        </p:txBody>
      </p:sp>
    </p:spTree>
    <p:extLst>
      <p:ext uri="{BB962C8B-B14F-4D97-AF65-F5344CB8AC3E}">
        <p14:creationId xmlns:p14="http://schemas.microsoft.com/office/powerpoint/2010/main" val="148603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2471895"/>
            <a:ext cx="2893612" cy="4379585"/>
          </a:xfrm>
        </p:spPr>
        <p:txBody>
          <a:bodyPr/>
          <a:lstStyle/>
          <a:p>
            <a:r>
              <a:rPr lang="en-IN" sz="2400" dirty="0"/>
              <a:t>Stages in the Evolution of Banking in India :</a:t>
            </a:r>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130629"/>
            <a:ext cx="6252762" cy="7506118"/>
          </a:xfrm>
        </p:spPr>
        <p:txBody>
          <a:bodyPr>
            <a:normAutofit/>
          </a:bodyPr>
          <a:lstStyle/>
          <a:p>
            <a:pPr algn="ctr"/>
            <a:r>
              <a:rPr lang="en-IN" sz="4400" dirty="0">
                <a:solidFill>
                  <a:srgbClr val="FF0000"/>
                </a:solidFill>
              </a:rPr>
              <a:t>Imperial bank of India</a:t>
            </a:r>
            <a:endParaRPr lang="en-IN" sz="6600" dirty="0">
              <a:solidFill>
                <a:srgbClr val="FF0000"/>
              </a:solidFill>
            </a:endParaRPr>
          </a:p>
          <a:p>
            <a:r>
              <a:rPr lang="en-US" sz="2000" dirty="0"/>
              <a:t>The Imperial Bank of India came into existence on 27 January 1921 through the reorganisation and amalgamation of the three Presidency Banks of </a:t>
            </a:r>
            <a:r>
              <a:rPr lang="en-US" sz="2000" dirty="0">
                <a:hlinkClick r:id="rId2" tooltip="British Raj"/>
              </a:rPr>
              <a:t>colonial India</a:t>
            </a:r>
            <a:r>
              <a:rPr lang="en-US" sz="2000" dirty="0"/>
              <a:t> into a single banking entity.</a:t>
            </a:r>
          </a:p>
          <a:p>
            <a:r>
              <a:rPr lang="en-US" sz="2000" dirty="0"/>
              <a:t>The Imperial Bank was 80% privately owned while the rest were owned by the state. </a:t>
            </a:r>
          </a:p>
          <a:p>
            <a:r>
              <a:rPr lang="en-US" sz="2000" b="1" dirty="0"/>
              <a:t>The Imperial Bank of India</a:t>
            </a:r>
            <a:r>
              <a:rPr lang="en-US" sz="2000" dirty="0"/>
              <a:t> (</a:t>
            </a:r>
            <a:r>
              <a:rPr lang="en-US" sz="2000" b="1" dirty="0"/>
              <a:t>IBI</a:t>
            </a:r>
            <a:r>
              <a:rPr lang="en-US" sz="2000" dirty="0"/>
              <a:t>) was one of the oldest and the largest </a:t>
            </a:r>
            <a:r>
              <a:rPr lang="en-US" sz="2000" u="sng" dirty="0">
                <a:hlinkClick r:id="rId3" tooltip="Commercial bank"/>
              </a:rPr>
              <a:t>commercial</a:t>
            </a:r>
            <a:r>
              <a:rPr lang="en-US" sz="2000" dirty="0">
                <a:hlinkClick r:id="rId3" tooltip="Commercial bank"/>
              </a:rPr>
              <a:t> bank</a:t>
            </a:r>
            <a:r>
              <a:rPr lang="en-US" sz="2000" dirty="0"/>
              <a:t> of the </a:t>
            </a:r>
            <a:r>
              <a:rPr lang="en-US" sz="2000" dirty="0">
                <a:hlinkClick r:id="rId4" tooltip="Indian subcontinent"/>
              </a:rPr>
              <a:t>Indian subcontinent</a:t>
            </a:r>
            <a:r>
              <a:rPr lang="en-US" sz="2000" dirty="0"/>
              <a:t>, and was subsequently transformed into the </a:t>
            </a:r>
            <a:r>
              <a:rPr lang="en-US" sz="2000" dirty="0">
                <a:hlinkClick r:id="rId5" tooltip="State Bank of India"/>
              </a:rPr>
              <a:t>State Bank of India</a:t>
            </a:r>
            <a:r>
              <a:rPr lang="en-US" sz="2000" dirty="0"/>
              <a:t> in 1955. Initially, as per its royal charter, it acted as the central bank for </a:t>
            </a:r>
            <a:r>
              <a:rPr lang="en-US" sz="2000" dirty="0">
                <a:hlinkClick r:id="rId6" tooltip="British India"/>
              </a:rPr>
              <a:t>British India</a:t>
            </a:r>
            <a:r>
              <a:rPr lang="en-US" sz="2000" dirty="0"/>
              <a:t> prior to the formation of the </a:t>
            </a:r>
            <a:r>
              <a:rPr lang="en-US" sz="2000" dirty="0">
                <a:hlinkClick r:id="rId7" tooltip="Reserve Bank of India"/>
              </a:rPr>
              <a:t>Reserve Bank of India</a:t>
            </a:r>
            <a:r>
              <a:rPr lang="en-US" sz="2000" dirty="0"/>
              <a:t> in 19350.</a:t>
            </a:r>
          </a:p>
          <a:p>
            <a:endParaRPr lang="en-US" sz="2000" dirty="0"/>
          </a:p>
          <a:p>
            <a:endParaRPr lang="en-US" sz="2000" dirty="0"/>
          </a:p>
          <a:p>
            <a:endParaRPr lang="en-US" sz="2000" dirty="0"/>
          </a:p>
          <a:p>
            <a:r>
              <a:rPr lang="en-US" sz="2000" dirty="0"/>
              <a:t>    Seal of IBI--</a:t>
            </a:r>
          </a:p>
          <a:p>
            <a:endParaRPr lang="en-IN" sz="2000" dirty="0"/>
          </a:p>
        </p:txBody>
      </p:sp>
      <p:pic>
        <p:nvPicPr>
          <p:cNvPr id="3" name="Picture 2">
            <a:extLst>
              <a:ext uri="{FF2B5EF4-FFF2-40B4-BE49-F238E27FC236}">
                <a16:creationId xmlns:a16="http://schemas.microsoft.com/office/drawing/2014/main" id="{C386600D-7B34-4013-8255-FF7A5FCB91F4}"/>
              </a:ext>
            </a:extLst>
          </p:cNvPr>
          <p:cNvPicPr>
            <a:picLocks noChangeAspect="1"/>
          </p:cNvPicPr>
          <p:nvPr/>
        </p:nvPicPr>
        <p:blipFill>
          <a:blip r:embed="rId8"/>
          <a:stretch>
            <a:fillRect/>
          </a:stretch>
        </p:blipFill>
        <p:spPr>
          <a:xfrm>
            <a:off x="5737713" y="4974980"/>
            <a:ext cx="2381250" cy="2324100"/>
          </a:xfrm>
          <a:prstGeom prst="rect">
            <a:avLst/>
          </a:prstGeom>
        </p:spPr>
      </p:pic>
    </p:spTree>
    <p:extLst>
      <p:ext uri="{BB962C8B-B14F-4D97-AF65-F5344CB8AC3E}">
        <p14:creationId xmlns:p14="http://schemas.microsoft.com/office/powerpoint/2010/main" val="128991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2471895"/>
            <a:ext cx="2893612" cy="4379585"/>
          </a:xfrm>
        </p:spPr>
        <p:txBody>
          <a:bodyPr/>
          <a:lstStyle/>
          <a:p>
            <a:r>
              <a:rPr lang="en-IN" sz="2400" dirty="0"/>
              <a:t>Stages in the Evolution of Banking in India :</a:t>
            </a:r>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130629"/>
            <a:ext cx="6252762" cy="7506118"/>
          </a:xfrm>
        </p:spPr>
        <p:txBody>
          <a:bodyPr>
            <a:normAutofit/>
          </a:bodyPr>
          <a:lstStyle/>
          <a:p>
            <a:pPr algn="ctr"/>
            <a:r>
              <a:rPr lang="en-IN" sz="4400" dirty="0">
                <a:solidFill>
                  <a:srgbClr val="FF0000"/>
                </a:solidFill>
              </a:rPr>
              <a:t>Establishment of RBI</a:t>
            </a:r>
          </a:p>
          <a:p>
            <a:r>
              <a:rPr lang="en-IN" sz="1800" dirty="0"/>
              <a:t>Though there was boom in banking, due to absence of any regulation and facility of timely assistance there were recurrent bank failures. This resulted in suspicion about banks in the minds of the people. They stayed away from banks. </a:t>
            </a:r>
          </a:p>
          <a:p>
            <a:r>
              <a:rPr lang="en-IN" sz="1800" dirty="0"/>
              <a:t>The need for a separate Central Bank was emphasised by </a:t>
            </a:r>
            <a:r>
              <a:rPr lang="en-US" sz="1800" dirty="0"/>
              <a:t>Royal Commission(also known as Hilton-Young Commission) on Indian </a:t>
            </a:r>
            <a:r>
              <a:rPr lang="en-US" sz="1800" dirty="0">
                <a:hlinkClick r:id="rId2"/>
              </a:rPr>
              <a:t>Currency</a:t>
            </a:r>
            <a:r>
              <a:rPr lang="en-US" sz="1800" dirty="0"/>
              <a:t> and Finance – recommended the creation of a central bank for India to separate the control of currency and credit from the Government and to augment </a:t>
            </a:r>
            <a:r>
              <a:rPr lang="en-US" sz="1800" dirty="0">
                <a:hlinkClick r:id="rId3"/>
              </a:rPr>
              <a:t>banking</a:t>
            </a:r>
            <a:r>
              <a:rPr lang="en-US" sz="1800" dirty="0"/>
              <a:t> facilities throughout the country. </a:t>
            </a:r>
            <a:endParaRPr lang="en-IN" sz="1800" dirty="0"/>
          </a:p>
          <a:p>
            <a:r>
              <a:rPr lang="en-IN" sz="1800" dirty="0"/>
              <a:t>Accordingly, the RBI was </a:t>
            </a:r>
            <a:r>
              <a:rPr lang="en-IN" sz="1800" u="sng" dirty="0"/>
              <a:t>established in 1935</a:t>
            </a:r>
            <a:r>
              <a:rPr lang="en-IN" sz="1800" dirty="0"/>
              <a:t> to perform all the functions of a Central Bank. It was modelled on the pattern of the Bank of England. But it did not have much power of regulation. The period was also critical one due to the great depression and the subsequent Second World War. The RBI could not do much about banking.</a:t>
            </a:r>
          </a:p>
          <a:p>
            <a:endParaRPr lang="en-US" sz="1800" dirty="0"/>
          </a:p>
          <a:p>
            <a:endParaRPr lang="en-US" sz="1800" dirty="0"/>
          </a:p>
          <a:p>
            <a:endParaRPr lang="en-US" sz="1800" dirty="0"/>
          </a:p>
          <a:p>
            <a:r>
              <a:rPr lang="en-US" sz="1800" dirty="0">
                <a:solidFill>
                  <a:schemeClr val="tx1"/>
                </a:solidFill>
              </a:rPr>
              <a:t>     Seal of RBI--</a:t>
            </a:r>
          </a:p>
        </p:txBody>
      </p:sp>
      <p:pic>
        <p:nvPicPr>
          <p:cNvPr id="4" name="Picture 3">
            <a:extLst>
              <a:ext uri="{FF2B5EF4-FFF2-40B4-BE49-F238E27FC236}">
                <a16:creationId xmlns:a16="http://schemas.microsoft.com/office/drawing/2014/main" id="{A733EC05-4CC6-4940-B517-38F5E1063B50}"/>
              </a:ext>
            </a:extLst>
          </p:cNvPr>
          <p:cNvPicPr>
            <a:picLocks noChangeAspect="1"/>
          </p:cNvPicPr>
          <p:nvPr/>
        </p:nvPicPr>
        <p:blipFill>
          <a:blip r:embed="rId4"/>
          <a:stretch>
            <a:fillRect/>
          </a:stretch>
        </p:blipFill>
        <p:spPr>
          <a:xfrm>
            <a:off x="5687366" y="5569299"/>
            <a:ext cx="1934308" cy="1934308"/>
          </a:xfrm>
          <a:prstGeom prst="rect">
            <a:avLst/>
          </a:prstGeom>
        </p:spPr>
      </p:pic>
    </p:spTree>
    <p:extLst>
      <p:ext uri="{BB962C8B-B14F-4D97-AF65-F5344CB8AC3E}">
        <p14:creationId xmlns:p14="http://schemas.microsoft.com/office/powerpoint/2010/main" val="214470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2471895"/>
            <a:ext cx="2893612" cy="4379585"/>
          </a:xfrm>
        </p:spPr>
        <p:txBody>
          <a:bodyPr/>
          <a:lstStyle/>
          <a:p>
            <a:r>
              <a:rPr lang="en-IN" sz="2400" dirty="0"/>
              <a:t>Stages in the Evolution of Banking in India :</a:t>
            </a:r>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130629"/>
            <a:ext cx="6252762" cy="7506118"/>
          </a:xfrm>
        </p:spPr>
        <p:txBody>
          <a:bodyPr>
            <a:normAutofit/>
          </a:bodyPr>
          <a:lstStyle/>
          <a:p>
            <a:pPr algn="ctr"/>
            <a:r>
              <a:rPr lang="en-IN" sz="4400" dirty="0">
                <a:solidFill>
                  <a:srgbClr val="FF0000"/>
                </a:solidFill>
              </a:rPr>
              <a:t>Nationalisation of the RBI and the Banking Regulation </a:t>
            </a:r>
            <a:r>
              <a:rPr lang="en-US" sz="4400" dirty="0">
                <a:solidFill>
                  <a:srgbClr val="FF0000"/>
                </a:solidFill>
              </a:rPr>
              <a:t>Act </a:t>
            </a:r>
            <a:endParaRPr lang="en-IN" sz="4400" dirty="0">
              <a:solidFill>
                <a:srgbClr val="FF0000"/>
              </a:solidFill>
            </a:endParaRPr>
          </a:p>
          <a:p>
            <a:r>
              <a:rPr lang="en-IN" sz="2000" dirty="0"/>
              <a:t>These two important steps were taken in 1949. Immediately after independence wide powers of regulation and control were given to the RBI and by making use of those powers the RBI was successful in making Indian banking trustworthy. </a:t>
            </a:r>
            <a:r>
              <a:rPr lang="en-US" sz="2000" dirty="0"/>
              <a:t>The Act provides a framework under which commercial banking in India is supervised and regulated.</a:t>
            </a:r>
            <a:r>
              <a:rPr lang="en-IN" sz="2000" dirty="0"/>
              <a:t>Soon, bank failures became a thing of the past and India’s banks progressed under the guidance of the RBI. Many malpractices, deficiencies and drawbacks were sought to be removed by </a:t>
            </a:r>
            <a:r>
              <a:rPr lang="en-US" sz="2000" dirty="0"/>
              <a:t>the RBI.</a:t>
            </a:r>
            <a:endParaRPr lang="en-US" sz="2000" dirty="0">
              <a:solidFill>
                <a:schemeClr val="tx1"/>
              </a:solidFill>
            </a:endParaRPr>
          </a:p>
          <a:p>
            <a:r>
              <a:rPr lang="en-US" sz="2000" dirty="0"/>
              <a:t>In 1965, the Act was amended to include </a:t>
            </a:r>
            <a:r>
              <a:rPr lang="en-US" sz="2000" dirty="0">
                <a:hlinkClick r:id="rId2" tooltip="Cooperative banking"/>
              </a:rPr>
              <a:t>cooperative banks</a:t>
            </a:r>
            <a:r>
              <a:rPr lang="en-US" sz="2000" dirty="0"/>
              <a:t> under its purview by adding the Section 56. Cooperative banks, which operate only in one state, are formed and run by the state government. But, RBI controls the licensing and regulates the business operations.</a:t>
            </a:r>
          </a:p>
        </p:txBody>
      </p:sp>
    </p:spTree>
    <p:extLst>
      <p:ext uri="{BB962C8B-B14F-4D97-AF65-F5344CB8AC3E}">
        <p14:creationId xmlns:p14="http://schemas.microsoft.com/office/powerpoint/2010/main" val="3792431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B0AEDDC-D7FA-4E66-85A2-1408274466F0}"/>
              </a:ext>
            </a:extLst>
          </p:cNvPr>
          <p:cNvSpPr>
            <a:spLocks noGrp="1"/>
          </p:cNvSpPr>
          <p:nvPr>
            <p:ph type="body" sz="quarter" idx="14"/>
          </p:nvPr>
        </p:nvSpPr>
        <p:spPr>
          <a:xfrm>
            <a:off x="228600" y="2471895"/>
            <a:ext cx="2893612" cy="4379585"/>
          </a:xfrm>
        </p:spPr>
        <p:txBody>
          <a:bodyPr/>
          <a:lstStyle/>
          <a:p>
            <a:r>
              <a:rPr lang="en-IN" sz="2400" dirty="0"/>
              <a:t>Stages in the Evolution of Banking in India :</a:t>
            </a:r>
          </a:p>
          <a:p>
            <a:endParaRPr lang="en-IN" dirty="0"/>
          </a:p>
        </p:txBody>
      </p:sp>
      <p:sp>
        <p:nvSpPr>
          <p:cNvPr id="12" name="Text Placeholder 11">
            <a:extLst>
              <a:ext uri="{FF2B5EF4-FFF2-40B4-BE49-F238E27FC236}">
                <a16:creationId xmlns:a16="http://schemas.microsoft.com/office/drawing/2014/main" id="{0CAB75E9-6785-4CF4-8C0E-66A9694E9817}"/>
              </a:ext>
            </a:extLst>
          </p:cNvPr>
          <p:cNvSpPr>
            <a:spLocks noGrp="1"/>
          </p:cNvSpPr>
          <p:nvPr>
            <p:ph type="body" sz="quarter" idx="12"/>
          </p:nvPr>
        </p:nvSpPr>
        <p:spPr>
          <a:xfrm>
            <a:off x="3577038" y="130629"/>
            <a:ext cx="6252762" cy="7506118"/>
          </a:xfrm>
        </p:spPr>
        <p:txBody>
          <a:bodyPr>
            <a:normAutofit/>
          </a:bodyPr>
          <a:lstStyle/>
          <a:p>
            <a:pPr algn="ctr"/>
            <a:r>
              <a:rPr lang="en-IN" sz="4400" dirty="0">
                <a:solidFill>
                  <a:srgbClr val="FF0000"/>
                </a:solidFill>
              </a:rPr>
              <a:t>Nationalisation of Banks in 1969 and 1980</a:t>
            </a:r>
          </a:p>
          <a:p>
            <a:r>
              <a:rPr lang="en-US" sz="2000" dirty="0"/>
              <a:t>In 1969 the Indian government Nationalised 14 major private banks; one of the big banks was </a:t>
            </a:r>
            <a:r>
              <a:rPr lang="en-US" sz="2000" b="1" u="sng" dirty="0"/>
              <a:t>Bank of India</a:t>
            </a:r>
            <a:r>
              <a:rPr lang="en-US" sz="2000" u="sng" dirty="0"/>
              <a:t>. </a:t>
            </a:r>
            <a:r>
              <a:rPr lang="en-US" sz="2000" dirty="0"/>
              <a:t>In 1980, 6 more private banks were nationalised. These nationalised banks are the majority of lenders in the Indian economy. They dominate the banking sector because of their large size and widespread networks.</a:t>
            </a:r>
          </a:p>
          <a:p>
            <a:r>
              <a:rPr lang="en-IN" sz="2000" dirty="0"/>
              <a:t>Indian banks are now being prepared to become international players.</a:t>
            </a:r>
          </a:p>
          <a:p>
            <a:r>
              <a:rPr lang="en-IN" sz="2000" dirty="0"/>
              <a:t> These are the stages through which Indian </a:t>
            </a:r>
            <a:r>
              <a:rPr lang="en-US" sz="2000" dirty="0"/>
              <a:t>banking developed.</a:t>
            </a:r>
          </a:p>
        </p:txBody>
      </p:sp>
    </p:spTree>
    <p:extLst>
      <p:ext uri="{BB962C8B-B14F-4D97-AF65-F5344CB8AC3E}">
        <p14:creationId xmlns:p14="http://schemas.microsoft.com/office/powerpoint/2010/main" val="1223169333"/>
      </p:ext>
    </p:extLst>
  </p:cSld>
  <p:clrMapOvr>
    <a:masterClrMapping/>
  </p:clrMapOvr>
</p:sld>
</file>

<file path=ppt/theme/theme1.xml><?xml version="1.0" encoding="utf-8"?>
<a:theme xmlns:a="http://schemas.openxmlformats.org/drawingml/2006/main" name="2_Custom Design">
  <a:themeElements>
    <a:clrScheme name="Custom 5">
      <a:dk1>
        <a:srgbClr val="000000"/>
      </a:dk1>
      <a:lt1>
        <a:sysClr val="window" lastClr="FFFFFF"/>
      </a:lt1>
      <a:dk2>
        <a:srgbClr val="17406D"/>
      </a:dk2>
      <a:lt2>
        <a:srgbClr val="DBEFF9"/>
      </a:lt2>
      <a:accent1>
        <a:srgbClr val="82B1E4"/>
      </a:accent1>
      <a:accent2>
        <a:srgbClr val="17406D"/>
      </a:accent2>
      <a:accent3>
        <a:srgbClr val="FFFFFF"/>
      </a:accent3>
      <a:accent4>
        <a:srgbClr val="FFFFFF"/>
      </a:accent4>
      <a:accent5>
        <a:srgbClr val="FFFFFF"/>
      </a:accent5>
      <a:accent6>
        <a:srgbClr val="FFFFFF"/>
      </a:accent6>
      <a:hlink>
        <a:srgbClr val="17406D"/>
      </a:hlink>
      <a:folHlink>
        <a:srgbClr val="82B1E4"/>
      </a:folHlink>
    </a:clrScheme>
    <a:fontScheme name="Custom 6">
      <a:majorFont>
        <a:latin typeface="Century Gothic"/>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34074874_Yellow accent brochure_LH_v1.pptx" id="{68254080-4E1C-4D18-A067-A1C16B6B5ECA}" vid="{D314FDB1-E43B-4503-84C2-1A5BD655BB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
    <a:dk1>
      <a:srgbClr val="000000"/>
    </a:dk1>
    <a:lt1>
      <a:sysClr val="window" lastClr="FFFFFF"/>
    </a:lt1>
    <a:dk2>
      <a:srgbClr val="17406D"/>
    </a:dk2>
    <a:lt2>
      <a:srgbClr val="DBEFF9"/>
    </a:lt2>
    <a:accent1>
      <a:srgbClr val="82B1E4"/>
    </a:accent1>
    <a:accent2>
      <a:srgbClr val="17406D"/>
    </a:accent2>
    <a:accent3>
      <a:srgbClr val="FFFFFF"/>
    </a:accent3>
    <a:accent4>
      <a:srgbClr val="FFFFFF"/>
    </a:accent4>
    <a:accent5>
      <a:srgbClr val="FFFFFF"/>
    </a:accent5>
    <a:accent6>
      <a:srgbClr val="FFFFFF"/>
    </a:accent6>
    <a:hlink>
      <a:srgbClr val="17406D"/>
    </a:hlink>
    <a:folHlink>
      <a:srgbClr val="82B1E4"/>
    </a:folHlink>
  </a:clrScheme>
</a:themeOverride>
</file>

<file path=ppt/theme/themeOverride2.xml><?xml version="1.0" encoding="utf-8"?>
<a:themeOverride xmlns:a="http://schemas.openxmlformats.org/drawingml/2006/main">
  <a:clrScheme name="Custom 5">
    <a:dk1>
      <a:srgbClr val="000000"/>
    </a:dk1>
    <a:lt1>
      <a:sysClr val="window" lastClr="FFFFFF"/>
    </a:lt1>
    <a:dk2>
      <a:srgbClr val="17406D"/>
    </a:dk2>
    <a:lt2>
      <a:srgbClr val="DBEFF9"/>
    </a:lt2>
    <a:accent1>
      <a:srgbClr val="82B1E4"/>
    </a:accent1>
    <a:accent2>
      <a:srgbClr val="17406D"/>
    </a:accent2>
    <a:accent3>
      <a:srgbClr val="FFFFFF"/>
    </a:accent3>
    <a:accent4>
      <a:srgbClr val="FFFFFF"/>
    </a:accent4>
    <a:accent5>
      <a:srgbClr val="FFFFFF"/>
    </a:accent5>
    <a:accent6>
      <a:srgbClr val="FFFFFF"/>
    </a:accent6>
    <a:hlink>
      <a:srgbClr val="17406D"/>
    </a:hlink>
    <a:folHlink>
      <a:srgbClr val="82B1E4"/>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87"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2626E1F-ED93-4A4E-AF1C-1617B798BE36}">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787BF6-391C-4910-B593-E3115BAA86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FE838D-EB9B-4153-A16F-B1A78EB5AC02}">
  <ds:schemaRefs>
    <ds:schemaRef ds:uri="http://purl.org/dc/terms/"/>
    <ds:schemaRef ds:uri="http://purl.org/dc/dcmityp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office/2006/documentManagement/types"/>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71DE4012-7B1D-496A-90E8-E53D7807CC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2128</TotalTime>
  <Words>7731</Words>
  <Application>Microsoft Office PowerPoint</Application>
  <PresentationFormat>Custom</PresentationFormat>
  <Paragraphs>530</Paragraphs>
  <Slides>49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Century Gothic</vt:lpstr>
      <vt:lpstr>Gill Sans MT</vt:lpstr>
      <vt:lpstr>Wingdings</vt:lpstr>
      <vt:lpstr>2_Custom Design</vt:lpstr>
      <vt:lpstr>TAILWIND Banks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INDIGENOUS Banking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CO-OPERATIVE BANKS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TAILWIND Banks</dc:title>
  <dc:creator>saurav singh</dc:creator>
  <cp:lastModifiedBy>YASH GUPTA</cp:lastModifiedBy>
  <cp:revision>345</cp:revision>
  <dcterms:created xsi:type="dcterms:W3CDTF">2020-08-29T05:27:56Z</dcterms:created>
  <dcterms:modified xsi:type="dcterms:W3CDTF">2020-11-12T14:02:40Z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